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7" r:id="rId5"/>
    <p:sldId id="272" r:id="rId6"/>
    <p:sldId id="273" r:id="rId7"/>
    <p:sldId id="274" r:id="rId8"/>
    <p:sldId id="275" r:id="rId9"/>
    <p:sldId id="276" r:id="rId10"/>
    <p:sldId id="280" r:id="rId11"/>
    <p:sldId id="278" r:id="rId12"/>
    <p:sldId id="287" r:id="rId13"/>
    <p:sldId id="281" r:id="rId14"/>
    <p:sldId id="282" r:id="rId15"/>
    <p:sldId id="288" r:id="rId16"/>
    <p:sldId id="283" r:id="rId17"/>
    <p:sldId id="284" r:id="rId18"/>
    <p:sldId id="285" r:id="rId19"/>
    <p:sldId id="286" r:id="rId20"/>
    <p:sldId id="292" r:id="rId21"/>
    <p:sldId id="294" r:id="rId22"/>
    <p:sldId id="291" r:id="rId23"/>
    <p:sldId id="293" r:id="rId24"/>
    <p:sldId id="297" r:id="rId25"/>
    <p:sldId id="295" r:id="rId26"/>
    <p:sldId id="296" r:id="rId27"/>
    <p:sldId id="271" r:id="rId28"/>
  </p:sldIdLst>
  <p:sldSz cx="10907713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a Gojanović" initials="F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222A"/>
    <a:srgbClr val="1D3A69"/>
    <a:srgbClr val="1F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0854" autoAdjust="0"/>
  </p:normalViewPr>
  <p:slideViewPr>
    <p:cSldViewPr snapToGrid="0">
      <p:cViewPr varScale="1">
        <p:scale>
          <a:sx n="80" d="100"/>
          <a:sy n="80" d="100"/>
        </p:scale>
        <p:origin x="970" y="48"/>
      </p:cViewPr>
      <p:guideLst>
        <p:guide orient="horz" pos="2160"/>
        <p:guide pos="34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4D99-6F83-4BB3-8EC2-A5470EF1F81C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9317E-3513-4613-A2D0-9A128A1FC2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30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8F9C6-BE65-4FBB-A69C-013DCA3AB6B7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143000"/>
            <a:ext cx="4908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D336C-43DE-4946-A4C6-796C6F3794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13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72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5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1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3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6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7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3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1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27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Ponekad je to i podizanje</a:t>
            </a:r>
            <a:r>
              <a:rPr lang="hr-HR" baseline="0" dirty="0" smtClean="0"/>
              <a:t> web stranice ili neke web usluge, ali ovdje govorimo o </a:t>
            </a:r>
            <a:r>
              <a:rPr lang="hr-HR" baseline="0" dirty="0" err="1" smtClean="0"/>
              <a:t>pokrivnosti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digitalizacijsi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osnovih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koorporatvnih</a:t>
            </a:r>
            <a:r>
              <a:rPr lang="hr-HR" baseline="0" dirty="0" smtClean="0"/>
              <a:t> procesa i o pokušaju mijenjanja svijesti ljudi </a:t>
            </a:r>
            <a:r>
              <a:rPr lang="hr-HR" baseline="0" dirty="0" err="1" smtClean="0"/>
              <a:t>tj</a:t>
            </a:r>
            <a:r>
              <a:rPr lang="hr-HR" baseline="0" dirty="0" smtClean="0"/>
              <a:t> zaposlenika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8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2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7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143000"/>
            <a:ext cx="4908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A6455-4091-4645-B8E2-9DA1E6AEE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464" y="1122363"/>
            <a:ext cx="8180785" cy="2387600"/>
          </a:xfrm>
        </p:spPr>
        <p:txBody>
          <a:bodyPr anchor="b"/>
          <a:lstStyle>
            <a:lvl1pPr algn="ctr">
              <a:defRPr sz="53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3602038"/>
            <a:ext cx="8180785" cy="1655762"/>
          </a:xfrm>
        </p:spPr>
        <p:txBody>
          <a:bodyPr/>
          <a:lstStyle>
            <a:lvl1pPr marL="0" indent="0" algn="ctr">
              <a:buNone/>
              <a:defRPr sz="2147"/>
            </a:lvl1pPr>
            <a:lvl2pPr marL="409057" indent="0" algn="ctr">
              <a:buNone/>
              <a:defRPr sz="1789"/>
            </a:lvl2pPr>
            <a:lvl3pPr marL="818114" indent="0" algn="ctr">
              <a:buNone/>
              <a:defRPr sz="1610"/>
            </a:lvl3pPr>
            <a:lvl4pPr marL="1227171" indent="0" algn="ctr">
              <a:buNone/>
              <a:defRPr sz="1432"/>
            </a:lvl4pPr>
            <a:lvl5pPr marL="1636227" indent="0" algn="ctr">
              <a:buNone/>
              <a:defRPr sz="1432"/>
            </a:lvl5pPr>
            <a:lvl6pPr marL="2045284" indent="0" algn="ctr">
              <a:buNone/>
              <a:defRPr sz="1432"/>
            </a:lvl6pPr>
            <a:lvl7pPr marL="2454341" indent="0" algn="ctr">
              <a:buNone/>
              <a:defRPr sz="1432"/>
            </a:lvl7pPr>
            <a:lvl8pPr marL="2863398" indent="0" algn="ctr">
              <a:buNone/>
              <a:defRPr sz="1432"/>
            </a:lvl8pPr>
            <a:lvl9pPr marL="3272455" indent="0" algn="ctr">
              <a:buNone/>
              <a:defRPr sz="143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41" y="143089"/>
            <a:ext cx="2477345" cy="6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2" y="365125"/>
            <a:ext cx="235197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5" y="365125"/>
            <a:ext cx="691958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06" y="360000"/>
            <a:ext cx="9407902" cy="68988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885" y="1264025"/>
            <a:ext cx="9407902" cy="4351338"/>
          </a:xfrm>
        </p:spPr>
        <p:txBody>
          <a:bodyPr/>
          <a:lstStyle>
            <a:lvl1pPr marL="204528" indent="-204528">
              <a:buClr>
                <a:srgbClr val="D9222A"/>
              </a:buClr>
              <a:buFont typeface="Wingdings" panose="05000000000000000000" pitchFamily="2" charset="2"/>
              <a:buChar char="§"/>
              <a:defRPr/>
            </a:lvl1pPr>
            <a:lvl2pPr marL="613585" indent="-204528">
              <a:buClr>
                <a:srgbClr val="D9222A"/>
              </a:buClr>
              <a:buFont typeface="Wingdings" panose="05000000000000000000" pitchFamily="2" charset="2"/>
              <a:buChar char="§"/>
              <a:defRPr/>
            </a:lvl2pPr>
            <a:lvl3pPr marL="1022642" indent="-204528">
              <a:buClr>
                <a:srgbClr val="D9222A"/>
              </a:buClr>
              <a:buFont typeface="Wingdings" panose="05000000000000000000" pitchFamily="2" charset="2"/>
              <a:buChar char="§"/>
              <a:defRPr/>
            </a:lvl3pPr>
            <a:lvl4pPr marL="1431699" indent="-204528">
              <a:buClr>
                <a:srgbClr val="D9222A"/>
              </a:buClr>
              <a:buFont typeface="Wingdings" panose="05000000000000000000" pitchFamily="2" charset="2"/>
              <a:buChar char="§"/>
              <a:defRPr/>
            </a:lvl4pPr>
            <a:lvl5pPr marL="1840756" indent="-204528">
              <a:buClr>
                <a:srgbClr val="D922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41" y="143089"/>
            <a:ext cx="2477345" cy="6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4" y="1709739"/>
            <a:ext cx="9407902" cy="2852737"/>
          </a:xfrm>
        </p:spPr>
        <p:txBody>
          <a:bodyPr anchor="b"/>
          <a:lstStyle>
            <a:lvl1pPr>
              <a:defRPr sz="53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4" y="4589464"/>
            <a:ext cx="9407902" cy="1500187"/>
          </a:xfrm>
        </p:spPr>
        <p:txBody>
          <a:bodyPr/>
          <a:lstStyle>
            <a:lvl1pPr marL="0" indent="0">
              <a:buNone/>
              <a:defRPr sz="2147">
                <a:solidFill>
                  <a:schemeClr val="tx1">
                    <a:tint val="75000"/>
                  </a:schemeClr>
                </a:solidFill>
              </a:defRPr>
            </a:lvl1pPr>
            <a:lvl2pPr marL="409057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2pPr>
            <a:lvl3pPr marL="818114" indent="0">
              <a:buNone/>
              <a:defRPr sz="1610">
                <a:solidFill>
                  <a:schemeClr val="tx1">
                    <a:tint val="75000"/>
                  </a:schemeClr>
                </a:solidFill>
              </a:defRPr>
            </a:lvl3pPr>
            <a:lvl4pPr marL="1227171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4pPr>
            <a:lvl5pPr marL="1636227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5pPr>
            <a:lvl6pPr marL="2045284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6pPr>
            <a:lvl7pPr marL="2454341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7pPr>
            <a:lvl8pPr marL="2863398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8pPr>
            <a:lvl9pPr marL="3272455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41" y="143089"/>
            <a:ext cx="2477345" cy="6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1825625"/>
            <a:ext cx="46357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1825625"/>
            <a:ext cx="46357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365127"/>
            <a:ext cx="9407902" cy="614074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313963"/>
            <a:ext cx="4614473" cy="378037"/>
          </a:xfrm>
        </p:spPr>
        <p:txBody>
          <a:bodyPr anchor="b"/>
          <a:lstStyle>
            <a:lvl1pPr marL="0" indent="0">
              <a:buNone/>
              <a:defRPr sz="2147" b="1"/>
            </a:lvl1pPr>
            <a:lvl2pPr marL="409057" indent="0">
              <a:buNone/>
              <a:defRPr sz="1789" b="1"/>
            </a:lvl2pPr>
            <a:lvl3pPr marL="818114" indent="0">
              <a:buNone/>
              <a:defRPr sz="1610" b="1"/>
            </a:lvl3pPr>
            <a:lvl4pPr marL="1227171" indent="0">
              <a:buNone/>
              <a:defRPr sz="1432" b="1"/>
            </a:lvl4pPr>
            <a:lvl5pPr marL="1636227" indent="0">
              <a:buNone/>
              <a:defRPr sz="1432" b="1"/>
            </a:lvl5pPr>
            <a:lvl6pPr marL="2045284" indent="0">
              <a:buNone/>
              <a:defRPr sz="1432" b="1"/>
            </a:lvl6pPr>
            <a:lvl7pPr marL="2454341" indent="0">
              <a:buNone/>
              <a:defRPr sz="1432" b="1"/>
            </a:lvl7pPr>
            <a:lvl8pPr marL="2863398" indent="0">
              <a:buNone/>
              <a:defRPr sz="1432" b="1"/>
            </a:lvl8pPr>
            <a:lvl9pPr marL="3272455" indent="0">
              <a:buNone/>
              <a:defRPr sz="14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1850963"/>
            <a:ext cx="4614473" cy="3684588"/>
          </a:xfrm>
        </p:spPr>
        <p:txBody>
          <a:bodyPr/>
          <a:lstStyle>
            <a:lvl1pPr marL="514350" indent="-514350">
              <a:buClr>
                <a:srgbClr val="D9222A"/>
              </a:buClr>
              <a:buFont typeface="Wingdings" panose="05000000000000000000" pitchFamily="2" charset="2"/>
              <a:buChar char="§"/>
              <a:defRPr/>
            </a:lvl1pPr>
            <a:lvl2pPr marL="866257" indent="-4572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2pPr>
            <a:lvl3pPr marL="1161014" indent="-3429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3pPr>
            <a:lvl4pPr marL="1570071" indent="-3429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4pPr>
            <a:lvl5pPr marL="1979128" indent="-3429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545135" y="1313963"/>
            <a:ext cx="4614473" cy="378037"/>
          </a:xfrm>
        </p:spPr>
        <p:txBody>
          <a:bodyPr anchor="b"/>
          <a:lstStyle>
            <a:lvl1pPr marL="0" indent="0">
              <a:buNone/>
              <a:defRPr sz="2147" b="1"/>
            </a:lvl1pPr>
            <a:lvl2pPr marL="409057" indent="0">
              <a:buNone/>
              <a:defRPr sz="1789" b="1"/>
            </a:lvl2pPr>
            <a:lvl3pPr marL="818114" indent="0">
              <a:buNone/>
              <a:defRPr sz="1610" b="1"/>
            </a:lvl3pPr>
            <a:lvl4pPr marL="1227171" indent="0">
              <a:buNone/>
              <a:defRPr sz="1432" b="1"/>
            </a:lvl4pPr>
            <a:lvl5pPr marL="1636227" indent="0">
              <a:buNone/>
              <a:defRPr sz="1432" b="1"/>
            </a:lvl5pPr>
            <a:lvl6pPr marL="2045284" indent="0">
              <a:buNone/>
              <a:defRPr sz="1432" b="1"/>
            </a:lvl6pPr>
            <a:lvl7pPr marL="2454341" indent="0">
              <a:buNone/>
              <a:defRPr sz="1432" b="1"/>
            </a:lvl7pPr>
            <a:lvl8pPr marL="2863398" indent="0">
              <a:buNone/>
              <a:defRPr sz="1432" b="1"/>
            </a:lvl8pPr>
            <a:lvl9pPr marL="3272455" indent="0">
              <a:buNone/>
              <a:defRPr sz="14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545135" y="1850963"/>
            <a:ext cx="4614473" cy="3684588"/>
          </a:xfrm>
        </p:spPr>
        <p:txBody>
          <a:bodyPr/>
          <a:lstStyle>
            <a:lvl1pPr marL="514350" indent="-514350">
              <a:buClr>
                <a:srgbClr val="D9222A"/>
              </a:buClr>
              <a:buFont typeface="Wingdings" panose="05000000000000000000" pitchFamily="2" charset="2"/>
              <a:buChar char="§"/>
              <a:defRPr/>
            </a:lvl1pPr>
            <a:lvl2pPr marL="866257" indent="-4572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2pPr>
            <a:lvl3pPr marL="1161014" indent="-3429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3pPr>
            <a:lvl4pPr marL="1570071" indent="-3429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4pPr>
            <a:lvl5pPr marL="1979128" indent="-342900">
              <a:buClr>
                <a:srgbClr val="1F4479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06" y="365127"/>
            <a:ext cx="9407902" cy="68607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57200"/>
            <a:ext cx="3518021" cy="1600200"/>
          </a:xfrm>
        </p:spPr>
        <p:txBody>
          <a:bodyPr anchor="b"/>
          <a:lstStyle>
            <a:lvl1pPr>
              <a:defRPr sz="28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987426"/>
            <a:ext cx="5522030" cy="4873625"/>
          </a:xfrm>
        </p:spPr>
        <p:txBody>
          <a:bodyPr/>
          <a:lstStyle>
            <a:lvl1pPr>
              <a:defRPr sz="2863"/>
            </a:lvl1pPr>
            <a:lvl2pPr>
              <a:defRPr sz="2505"/>
            </a:lvl2pPr>
            <a:lvl3pPr>
              <a:defRPr sz="2147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057400"/>
            <a:ext cx="3518021" cy="3811588"/>
          </a:xfrm>
        </p:spPr>
        <p:txBody>
          <a:bodyPr/>
          <a:lstStyle>
            <a:lvl1pPr marL="0" indent="0">
              <a:buNone/>
              <a:defRPr sz="1432"/>
            </a:lvl1pPr>
            <a:lvl2pPr marL="409057" indent="0">
              <a:buNone/>
              <a:defRPr sz="1253"/>
            </a:lvl2pPr>
            <a:lvl3pPr marL="818114" indent="0">
              <a:buNone/>
              <a:defRPr sz="1074"/>
            </a:lvl3pPr>
            <a:lvl4pPr marL="1227171" indent="0">
              <a:buNone/>
              <a:defRPr sz="895"/>
            </a:lvl4pPr>
            <a:lvl5pPr marL="1636227" indent="0">
              <a:buNone/>
              <a:defRPr sz="895"/>
            </a:lvl5pPr>
            <a:lvl6pPr marL="2045284" indent="0">
              <a:buNone/>
              <a:defRPr sz="895"/>
            </a:lvl6pPr>
            <a:lvl7pPr marL="2454341" indent="0">
              <a:buNone/>
              <a:defRPr sz="895"/>
            </a:lvl7pPr>
            <a:lvl8pPr marL="2863398" indent="0">
              <a:buNone/>
              <a:defRPr sz="895"/>
            </a:lvl8pPr>
            <a:lvl9pPr marL="3272455" indent="0">
              <a:buNone/>
              <a:defRPr sz="8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57200"/>
            <a:ext cx="3518021" cy="1600200"/>
          </a:xfrm>
        </p:spPr>
        <p:txBody>
          <a:bodyPr anchor="b"/>
          <a:lstStyle>
            <a:lvl1pPr>
              <a:defRPr sz="28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987426"/>
            <a:ext cx="5522030" cy="4873625"/>
          </a:xfrm>
        </p:spPr>
        <p:txBody>
          <a:bodyPr anchor="t"/>
          <a:lstStyle>
            <a:lvl1pPr marL="0" indent="0">
              <a:buNone/>
              <a:defRPr sz="2863"/>
            </a:lvl1pPr>
            <a:lvl2pPr marL="409057" indent="0">
              <a:buNone/>
              <a:defRPr sz="2505"/>
            </a:lvl2pPr>
            <a:lvl3pPr marL="818114" indent="0">
              <a:buNone/>
              <a:defRPr sz="2147"/>
            </a:lvl3pPr>
            <a:lvl4pPr marL="1227171" indent="0">
              <a:buNone/>
              <a:defRPr sz="1789"/>
            </a:lvl4pPr>
            <a:lvl5pPr marL="1636227" indent="0">
              <a:buNone/>
              <a:defRPr sz="1789"/>
            </a:lvl5pPr>
            <a:lvl6pPr marL="2045284" indent="0">
              <a:buNone/>
              <a:defRPr sz="1789"/>
            </a:lvl6pPr>
            <a:lvl7pPr marL="2454341" indent="0">
              <a:buNone/>
              <a:defRPr sz="1789"/>
            </a:lvl7pPr>
            <a:lvl8pPr marL="2863398" indent="0">
              <a:buNone/>
              <a:defRPr sz="1789"/>
            </a:lvl8pPr>
            <a:lvl9pPr marL="3272455" indent="0">
              <a:buNone/>
              <a:defRPr sz="178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057400"/>
            <a:ext cx="3518021" cy="3811588"/>
          </a:xfrm>
        </p:spPr>
        <p:txBody>
          <a:bodyPr/>
          <a:lstStyle>
            <a:lvl1pPr marL="0" indent="0">
              <a:buNone/>
              <a:defRPr sz="1432"/>
            </a:lvl1pPr>
            <a:lvl2pPr marL="409057" indent="0">
              <a:buNone/>
              <a:defRPr sz="1253"/>
            </a:lvl2pPr>
            <a:lvl3pPr marL="818114" indent="0">
              <a:buNone/>
              <a:defRPr sz="1074"/>
            </a:lvl3pPr>
            <a:lvl4pPr marL="1227171" indent="0">
              <a:buNone/>
              <a:defRPr sz="895"/>
            </a:lvl4pPr>
            <a:lvl5pPr marL="1636227" indent="0">
              <a:buNone/>
              <a:defRPr sz="895"/>
            </a:lvl5pPr>
            <a:lvl6pPr marL="2045284" indent="0">
              <a:buNone/>
              <a:defRPr sz="895"/>
            </a:lvl6pPr>
            <a:lvl7pPr marL="2454341" indent="0">
              <a:buNone/>
              <a:defRPr sz="895"/>
            </a:lvl7pPr>
            <a:lvl8pPr marL="2863398" indent="0">
              <a:buNone/>
              <a:defRPr sz="895"/>
            </a:lvl8pPr>
            <a:lvl9pPr marL="3272455" indent="0">
              <a:buNone/>
              <a:defRPr sz="8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6199953"/>
            <a:ext cx="1262843" cy="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11339" r="1761" b="14700"/>
          <a:stretch/>
        </p:blipFill>
        <p:spPr>
          <a:xfrm>
            <a:off x="1" y="3"/>
            <a:ext cx="5383142" cy="68581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365126"/>
            <a:ext cx="9407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1825625"/>
            <a:ext cx="94079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6356351"/>
            <a:ext cx="2454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9A05-D9F0-4175-B607-0F83A91A110A}" type="datetimeFigureOut">
              <a:rPr lang="hr-HR" smtClean="0"/>
              <a:t>18.10.2019.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6356351"/>
            <a:ext cx="3681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6356351"/>
            <a:ext cx="2454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8DEB-F26B-4621-9AD7-8A01B8C49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8114" rtl="0" eaLnBrk="1" latinLnBrk="0" hangingPunct="1">
        <a:lnSpc>
          <a:spcPct val="90000"/>
        </a:lnSpc>
        <a:spcBef>
          <a:spcPct val="0"/>
        </a:spcBef>
        <a:buNone/>
        <a:defRPr sz="3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528" indent="-204528" algn="l" defTabSz="818114" rtl="0" eaLnBrk="1" latinLnBrk="0" hangingPunct="1">
        <a:lnSpc>
          <a:spcPct val="90000"/>
        </a:lnSpc>
        <a:spcBef>
          <a:spcPts val="895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13585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47" kern="1200">
          <a:solidFill>
            <a:schemeClr val="tx1"/>
          </a:solidFill>
          <a:latin typeface="+mn-lt"/>
          <a:ea typeface="+mn-ea"/>
          <a:cs typeface="+mn-cs"/>
        </a:defRPr>
      </a:lvl2pPr>
      <a:lvl3pPr marL="1022642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3pPr>
      <a:lvl4pPr marL="1431699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4pPr>
      <a:lvl5pPr marL="1840756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5pPr>
      <a:lvl6pPr marL="2249813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6pPr>
      <a:lvl7pPr marL="2658869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7pPr>
      <a:lvl8pPr marL="3067926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8pPr>
      <a:lvl9pPr marL="3476983" indent="-204528" algn="l" defTabSz="81811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1pPr>
      <a:lvl2pPr marL="409057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2pPr>
      <a:lvl3pPr marL="818114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3pPr>
      <a:lvl4pPr marL="1227171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4pPr>
      <a:lvl5pPr marL="1636227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5pPr>
      <a:lvl6pPr marL="2045284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6pPr>
      <a:lvl7pPr marL="2454341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7pPr>
      <a:lvl8pPr marL="2863398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8pPr>
      <a:lvl9pPr marL="3272455" algn="l" defTabSz="818114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25.png"/><Relationship Id="rId12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21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eObrazac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12" Type="http://schemas.openxmlformats.org/officeDocument/2006/relationships/image" Target="../media/image27.gif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11" y="5933183"/>
            <a:ext cx="1531801" cy="4816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594133" y="2255882"/>
            <a:ext cx="62492" cy="62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808" tIns="40904" rIns="81808" bIns="40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10"/>
          </a:p>
        </p:txBody>
      </p:sp>
      <p:sp>
        <p:nvSpPr>
          <p:cNvPr id="18" name="Rectangle 17"/>
          <p:cNvSpPr/>
          <p:nvPr/>
        </p:nvSpPr>
        <p:spPr>
          <a:xfrm>
            <a:off x="9894819" y="4999890"/>
            <a:ext cx="101499" cy="101499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808" tIns="40904" rIns="81808" bIns="40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1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87258" y="56745"/>
            <a:ext cx="463678" cy="463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808" tIns="40904" rIns="81808" bIns="40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10"/>
          </a:p>
        </p:txBody>
      </p:sp>
      <p:sp>
        <p:nvSpPr>
          <p:cNvPr id="21" name="Rectangle 20"/>
          <p:cNvSpPr/>
          <p:nvPr/>
        </p:nvSpPr>
        <p:spPr>
          <a:xfrm>
            <a:off x="8688482" y="1403694"/>
            <a:ext cx="333271" cy="361046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808" tIns="40904" rIns="81808" bIns="40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10"/>
          </a:p>
        </p:txBody>
      </p:sp>
      <p:sp>
        <p:nvSpPr>
          <p:cNvPr id="22" name="Rectangle 21"/>
          <p:cNvSpPr/>
          <p:nvPr/>
        </p:nvSpPr>
        <p:spPr>
          <a:xfrm>
            <a:off x="10306434" y="372714"/>
            <a:ext cx="136346" cy="147709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808" tIns="40904" rIns="81808" bIns="40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10">
              <a:solidFill>
                <a:srgbClr val="D9222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11339" r="1761" b="14700"/>
          <a:stretch/>
        </p:blipFill>
        <p:spPr>
          <a:xfrm>
            <a:off x="1" y="3"/>
            <a:ext cx="5383142" cy="68581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8607" y="1792758"/>
            <a:ext cx="95310" cy="103253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808" tIns="40904" rIns="81808" bIns="40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10"/>
          </a:p>
        </p:txBody>
      </p:sp>
      <p:sp>
        <p:nvSpPr>
          <p:cNvPr id="20" name="Rectangle 19"/>
          <p:cNvSpPr/>
          <p:nvPr/>
        </p:nvSpPr>
        <p:spPr>
          <a:xfrm>
            <a:off x="2230012" y="4413929"/>
            <a:ext cx="199304" cy="215914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808" tIns="40904" rIns="81808" bIns="40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10"/>
          </a:p>
        </p:txBody>
      </p:sp>
      <p:sp>
        <p:nvSpPr>
          <p:cNvPr id="25" name="TextBox 24"/>
          <p:cNvSpPr txBox="1"/>
          <p:nvPr/>
        </p:nvSpPr>
        <p:spPr>
          <a:xfrm>
            <a:off x="927272" y="1896011"/>
            <a:ext cx="96668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Digitalna transformacija u tijeku</a:t>
            </a:r>
          </a:p>
          <a:p>
            <a:endParaRPr lang="hr-HR" sz="4400" dirty="0"/>
          </a:p>
          <a:p>
            <a:r>
              <a:rPr lang="hr-HR" sz="2000" dirty="0" smtClean="0"/>
              <a:t>Patrik Franković</a:t>
            </a:r>
          </a:p>
          <a:p>
            <a:r>
              <a:rPr lang="hr-HR" sz="2000" dirty="0" smtClean="0"/>
              <a:t>Zoran Frlan</a:t>
            </a:r>
          </a:p>
          <a:p>
            <a:r>
              <a:rPr lang="hr-HR" sz="2000" dirty="0" smtClean="0"/>
              <a:t>Domagoj Petelin</a:t>
            </a:r>
          </a:p>
          <a:p>
            <a:r>
              <a:rPr lang="hr-HR" sz="2000" dirty="0" smtClean="0"/>
              <a:t>Matija </a:t>
            </a:r>
            <a:r>
              <a:rPr lang="hr-HR" sz="2000" dirty="0" err="1" smtClean="0"/>
              <a:t>Zaležak</a:t>
            </a:r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HEP d.d., Sektor za informacijsko komunikacijske tehnologije</a:t>
            </a:r>
            <a:endParaRPr lang="hr-HR" sz="2000" dirty="0"/>
          </a:p>
          <a:p>
            <a:pPr algn="r"/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Slikovni rezultat za digitalna transformaci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2" y="2855398"/>
            <a:ext cx="2666380" cy="1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09"/>
    </mc:Choice>
    <mc:Fallback xmlns="">
      <p:transition spd="slow" advTm="641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DigSig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koncept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3018" y="1151101"/>
            <a:ext cx="10163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Neovisna aplikacija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javno izloženi servis (API) prima podatke drugih aplikacija i pretvara u zahtjev za potpis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komunikacija s drugim </a:t>
            </a:r>
            <a:r>
              <a:rPr lang="hr-HR" altLang="sr-Latn-R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app</a:t>
            </a: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pomoću samo dva podatka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tajni ključ za klijentsku </a:t>
            </a:r>
            <a:r>
              <a:rPr lang="hr-HR" altLang="sr-Latn-R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app</a:t>
            </a:r>
            <a:endParaRPr lang="hr-HR" altLang="sr-Latn-R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šifra ovjere (jedinstvena unutar klijentske </a:t>
            </a:r>
            <a:r>
              <a:rPr lang="hr-HR" altLang="sr-Latn-R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app</a:t>
            </a: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8" y="2903717"/>
            <a:ext cx="2874864" cy="15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5"/>
          <p:cNvPicPr/>
          <p:nvPr/>
        </p:nvPicPr>
        <p:blipFill rotWithShape="1">
          <a:blip r:embed="rId4"/>
          <a:srcRect r="38604" b="27057"/>
          <a:stretch/>
        </p:blipFill>
        <p:spPr bwMode="auto">
          <a:xfrm>
            <a:off x="188445" y="4520097"/>
            <a:ext cx="2213951" cy="1513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0" descr="Arrows-Right-2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021">
            <a:off x="455726" y="3364928"/>
            <a:ext cx="972667" cy="9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97766" y="2967846"/>
            <a:ext cx="2079294" cy="14457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/>
              <a:t>Poziv </a:t>
            </a:r>
            <a:r>
              <a:rPr lang="hr-HR" sz="1400" dirty="0" smtClean="0"/>
              <a:t>procedure za slanje podataka za potpis </a:t>
            </a:r>
            <a:r>
              <a:rPr lang="hr-HR" sz="1400" dirty="0"/>
              <a:t>koja vraća jedinstveni </a:t>
            </a:r>
            <a:r>
              <a:rPr lang="hr-HR" sz="1400" dirty="0" smtClean="0"/>
              <a:t>URL za taj zahtjev</a:t>
            </a:r>
            <a:endParaRPr lang="hr-HR" sz="1400" dirty="0"/>
          </a:p>
        </p:txBody>
      </p:sp>
      <p:pic>
        <p:nvPicPr>
          <p:cNvPr id="13" name="Picture 20" descr="Arrows-Right-2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021">
            <a:off x="3862291" y="3128965"/>
            <a:ext cx="972667" cy="9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963744" y="2967846"/>
            <a:ext cx="2079294" cy="14457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Na osnovu primljenog </a:t>
            </a:r>
            <a:r>
              <a:rPr lang="hr-HR" sz="1400" dirty="0" err="1" smtClean="0"/>
              <a:t>tokena</a:t>
            </a:r>
            <a:r>
              <a:rPr lang="hr-HR" sz="1400" dirty="0" smtClean="0"/>
              <a:t> provjeravaju se prava i  eventualno se dohvaćaju datoteke i spremaju u bazu</a:t>
            </a:r>
            <a:endParaRPr lang="hr-HR" sz="1400" dirty="0"/>
          </a:p>
        </p:txBody>
      </p:sp>
      <p:pic>
        <p:nvPicPr>
          <p:cNvPr id="16" name="Picture 20" descr="Arrows-Right-2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8645">
            <a:off x="9830556" y="4662396"/>
            <a:ext cx="972667" cy="9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256191" y="4799170"/>
            <a:ext cx="1806222" cy="1371501"/>
          </a:xfrm>
          <a:prstGeom prst="wedgeEllipseCallout">
            <a:avLst>
              <a:gd name="adj1" fmla="val -14583"/>
              <a:gd name="adj2" fmla="val -9389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Šalju se podaci i putanje do datoteka (</a:t>
            </a:r>
            <a:r>
              <a:rPr lang="hr-HR" sz="1400" dirty="0" err="1" smtClean="0">
                <a:solidFill>
                  <a:schemeClr val="tx1"/>
                </a:solidFill>
              </a:rPr>
              <a:t>share</a:t>
            </a:r>
            <a:r>
              <a:rPr lang="hr-HR" sz="1400" dirty="0" smtClean="0">
                <a:solidFill>
                  <a:schemeClr val="tx1"/>
                </a:solidFill>
              </a:rPr>
              <a:t>, </a:t>
            </a:r>
            <a:r>
              <a:rPr lang="hr-HR" sz="1400" dirty="0" err="1" smtClean="0">
                <a:solidFill>
                  <a:schemeClr val="tx1"/>
                </a:solidFill>
              </a:rPr>
              <a:t>url</a:t>
            </a:r>
            <a:r>
              <a:rPr lang="hr-HR" sz="1400" dirty="0" smtClean="0">
                <a:solidFill>
                  <a:schemeClr val="tx1"/>
                </a:solidFill>
              </a:rPr>
              <a:t>)</a:t>
            </a:r>
            <a:endParaRPr lang="hr-HR" sz="1400" dirty="0">
              <a:solidFill>
                <a:schemeClr val="tx1"/>
              </a:solidFill>
            </a:endParaRPr>
          </a:p>
        </p:txBody>
      </p:sp>
      <p:pic>
        <p:nvPicPr>
          <p:cNvPr id="17" name="Picture 20" descr="Arrows-Right-2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021">
            <a:off x="7255016" y="3057439"/>
            <a:ext cx="972667" cy="9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391" y="5771882"/>
            <a:ext cx="1565883" cy="88853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154572" y="4770423"/>
            <a:ext cx="2079294" cy="14457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Aktivacijom zahtjeva šalje se mail s pozivom za potpis putem jedinstvenog URL-a koji samo ta osoba može otvoriti</a:t>
            </a:r>
            <a:endParaRPr lang="hr-HR" sz="1400" dirty="0"/>
          </a:p>
        </p:txBody>
      </p:sp>
      <p:pic>
        <p:nvPicPr>
          <p:cNvPr id="20" name="Picture 20" descr="Arrows-Right-2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3690" y="5148730"/>
            <a:ext cx="972667" cy="9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102736" y="4784591"/>
            <a:ext cx="2079294" cy="14457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Potpisnik putem URL-a iz primljenog maila pristupa aplikaciji i potpisuje zahtjev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49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DigSig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–značajke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16360" y="1012252"/>
            <a:ext cx="954301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Neovisna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aplikacija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javno izloženi servis (API) prima podatke drugih aplikacija i pretvara u zahtjev za potpis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komunikacija s drugim </a:t>
            </a: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app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pomoću samo dva podatka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tajni ključ za klijentsku </a:t>
            </a: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app</a:t>
            </a: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šifra ovjere (jedinstvena unutar klijentske </a:t>
            </a: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app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)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Svi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zahtjevi, podaci i dokumenti se čuvaju u DIGSIG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bazi</a:t>
            </a: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Veza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s kadrovskom app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Korisničke grupe, filteri po org.jedinicama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Podsjetnici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SmartDB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database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koncept (GUI – ADF, poslovna logika – Oracle baza)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45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tablica, 6000 linija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koda</a:t>
            </a:r>
          </a:p>
          <a:p>
            <a:pPr>
              <a:buFont typeface="Arial" charset="0"/>
              <a:buChar char="•"/>
            </a:pP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lvl="1" algn="ctr">
              <a:buFont typeface="Arial" charset="0"/>
              <a:buChar char="•"/>
            </a:pPr>
            <a:endParaRPr lang="hr-HR" altLang="sr-Latn-R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/>
            <a:endParaRPr lang="hr-HR" altLang="sr-Latn-R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DigSig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–statistika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16360" y="1012252"/>
            <a:ext cx="954301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&gt;2.100.000 potpisa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5000+ poslanih poruka dnevno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&gt; 500.000 zahtjeva za potpis (dokumenata za potpisati)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&gt; 550.000 priloga (cca 270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GByte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)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3000+ sesija dnevno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100-200 istovremenih korisnika</a:t>
            </a:r>
          </a:p>
          <a:p>
            <a:pPr>
              <a:buFont typeface="Arial" charset="0"/>
              <a:buChar char="•"/>
            </a:pP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lvl="1" algn="ctr">
              <a:buFont typeface="Arial" charset="0"/>
              <a:buChar char="•"/>
            </a:pPr>
            <a:endParaRPr lang="hr-HR" altLang="sr-Latn-R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/>
            <a:endParaRPr lang="hr-HR" altLang="sr-Latn-R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mojHEP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15390" y="1092914"/>
            <a:ext cx="954301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Osobni portal zaposlenika HEP grupe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Osnovna funkcionalnost jest pregled platne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liste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Preduvjeti:</a:t>
            </a:r>
          </a:p>
          <a:p>
            <a:pPr lvl="1">
              <a:buFont typeface="Arial" charset="0"/>
              <a:buChar char="•"/>
            </a:pP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Datacentar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korisničko ime (email)</a:t>
            </a:r>
          </a:p>
          <a:p>
            <a:pPr lvl="1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Pristup HEP-ovoj mreži (može i </a:t>
            </a: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vpn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)</a:t>
            </a:r>
          </a:p>
          <a:p>
            <a:pPr lvl="1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Suglasnost/odobrenje za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digitalno primanje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platne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liste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c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ca 6.500 od 10.000 zaposlenika </a:t>
            </a: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Primitak platne liste se potvrđuje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digSig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potpisom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Obavijest o isplati plaće za pojedinu tvrtku se potvrđuje putem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backend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aplikacije i šalje se zaposlenicima putem maila</a:t>
            </a:r>
          </a:p>
          <a:p>
            <a:pPr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Procijenjena ušteda od 1.000.000 kn godišnje</a:t>
            </a:r>
          </a:p>
          <a:p>
            <a:pPr>
              <a:buFont typeface="Arial" charset="0"/>
              <a:buChar char="•"/>
            </a:pPr>
            <a:endParaRPr lang="hr-HR" altLang="sr-Latn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endParaRPr lang="hr-HR" altLang="sr-Latn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buFont typeface="Arial" charset="0"/>
              <a:buChar char="•"/>
            </a:pP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lvl="1" algn="ctr">
              <a:buFont typeface="Arial" charset="0"/>
              <a:buChar char="•"/>
            </a:pPr>
            <a:endParaRPr lang="hr-HR" altLang="sr-Latn-R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/>
            <a:endParaRPr lang="hr-HR" altLang="sr-Latn-R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25" y="4602360"/>
            <a:ext cx="4689892" cy="22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mojHEP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- koncept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679514"/>
            <a:ext cx="1217214" cy="1692688"/>
          </a:xfrm>
          <a:prstGeom prst="rect">
            <a:avLst/>
          </a:prstGeom>
        </p:spPr>
      </p:pic>
      <p:pic>
        <p:nvPicPr>
          <p:cNvPr id="9" name="Picture 12" descr="http://icons.iconarchive.com/icons/icons8/ios7/128/Arrows-Left-3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0862">
            <a:off x="2376185" y="109534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63352" y="2321045"/>
            <a:ext cx="1368152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Osoba A želi vidjeti svoju platnu listu</a:t>
            </a:r>
            <a:endParaRPr lang="hr-HR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2301708" y="2097861"/>
            <a:ext cx="1368152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Pristupa </a:t>
            </a:r>
            <a:r>
              <a:rPr lang="hr-HR" sz="1200" dirty="0" err="1" smtClean="0"/>
              <a:t>mojHEP</a:t>
            </a:r>
            <a:r>
              <a:rPr lang="hr-HR" sz="1200" dirty="0" smtClean="0"/>
              <a:t> portalu</a:t>
            </a:r>
            <a:endParaRPr lang="hr-HR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02494" y="1003858"/>
            <a:ext cx="1479300" cy="1479300"/>
            <a:chOff x="4488668" y="1107457"/>
            <a:chExt cx="1479300" cy="1479300"/>
          </a:xfrm>
        </p:grpSpPr>
        <p:pic>
          <p:nvPicPr>
            <p:cNvPr id="13" name="Picture 2" descr="Slikovni rezultat za applica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668" y="1107457"/>
              <a:ext cx="1479300" cy="14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4591181" y="1482936"/>
              <a:ext cx="1312578" cy="5385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err="1" smtClean="0"/>
                <a:t>mojHEP</a:t>
              </a:r>
              <a:r>
                <a:rPr lang="hr-HR" sz="1400" b="1" dirty="0" smtClean="0"/>
                <a:t> portal</a:t>
              </a:r>
              <a:endParaRPr lang="hr-HR" sz="1400" b="1" dirty="0"/>
            </a:p>
          </p:txBody>
        </p:sp>
      </p:grpSp>
      <p:pic>
        <p:nvPicPr>
          <p:cNvPr id="16" name="Picture 4" descr="Slikovni rezultat za securit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96" y="1211986"/>
            <a:ext cx="914173" cy="9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icons.iconarchive.com/icons/custom-icon-design/mono-general-3/128/wheels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19" y="1844321"/>
            <a:ext cx="865101" cy="8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730018" y="2659111"/>
            <a:ext cx="2366283" cy="14926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mojHEP</a:t>
            </a:r>
            <a:r>
              <a:rPr lang="hr-HR" sz="1200" dirty="0" smtClean="0"/>
              <a:t> provjerava  je li korisnik na domeni (</a:t>
            </a:r>
            <a:r>
              <a:rPr lang="hr-HR" sz="1200" b="1" dirty="0" smtClean="0"/>
              <a:t>tko si?</a:t>
            </a:r>
            <a:r>
              <a:rPr lang="hr-HR" sz="1200" dirty="0" smtClean="0"/>
              <a:t>) i ima li prava pristupa </a:t>
            </a:r>
            <a:r>
              <a:rPr lang="hr-HR" sz="1200" dirty="0" err="1" smtClean="0"/>
              <a:t>mojHEP</a:t>
            </a:r>
            <a:r>
              <a:rPr lang="hr-HR" sz="1200" dirty="0" smtClean="0"/>
              <a:t> portalu (</a:t>
            </a:r>
            <a:r>
              <a:rPr lang="hr-HR" sz="1200" b="1" dirty="0" smtClean="0"/>
              <a:t>što smiješ?</a:t>
            </a:r>
            <a:r>
              <a:rPr lang="hr-HR" sz="1200" dirty="0" smtClean="0"/>
              <a:t>). Na osnovu korisničkog imena dobiju se potrebni podaci iz baze kadrovske o radniku (</a:t>
            </a:r>
            <a:r>
              <a:rPr lang="hr-HR" sz="1200" dirty="0" err="1" smtClean="0"/>
              <a:t>digsig</a:t>
            </a:r>
            <a:r>
              <a:rPr lang="hr-HR" sz="1200" dirty="0" smtClean="0"/>
              <a:t> baza).</a:t>
            </a:r>
            <a:endParaRPr lang="hr-HR" sz="1200" dirty="0"/>
          </a:p>
        </p:txBody>
      </p:sp>
      <p:pic>
        <p:nvPicPr>
          <p:cNvPr id="19" name="Picture 12" descr="http://icons.iconarchive.com/icons/icons8/ios7/128/Arrows-Left-3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0862">
            <a:off x="6192609" y="106013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icons.iconarchive.com/icons/icons8/ios7/128/Arrows-Left-3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7620">
            <a:off x="9219345" y="25228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8233690" y="3409534"/>
            <a:ext cx="1479300" cy="1479300"/>
            <a:chOff x="6218676" y="4732095"/>
            <a:chExt cx="1479300" cy="1479300"/>
          </a:xfrm>
        </p:grpSpPr>
        <p:pic>
          <p:nvPicPr>
            <p:cNvPr id="27" name="Picture 2" descr="Slikovni rezultat za applica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676" y="4732095"/>
              <a:ext cx="1479300" cy="14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equalizer DSPmanager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5216085"/>
              <a:ext cx="729088" cy="729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6" descr="Slikovni rezultat za user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2" y="672621"/>
            <a:ext cx="2088231" cy="18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atabase search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07" y="5281428"/>
            <a:ext cx="762518" cy="7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7238073" y="5123384"/>
            <a:ext cx="1187447" cy="1187447"/>
            <a:chOff x="7238073" y="5123384"/>
            <a:chExt cx="1187447" cy="1187447"/>
          </a:xfrm>
        </p:grpSpPr>
        <p:pic>
          <p:nvPicPr>
            <p:cNvPr id="32" name="Picture 2" descr="Slikovni rezultat za applica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73" y="5123384"/>
              <a:ext cx="1187447" cy="1187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7267994" y="5510929"/>
              <a:ext cx="881788" cy="269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PIN?</a:t>
              </a:r>
              <a:endParaRPr lang="hr-HR" sz="1400" b="1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9438446" y="5465028"/>
            <a:ext cx="1368152" cy="10024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Pristup modulu platnih lista zaštićen je osobnim pinom radnika (</a:t>
            </a:r>
            <a:r>
              <a:rPr lang="hr-HR" sz="1200" dirty="0" err="1" smtClean="0"/>
              <a:t>digsig</a:t>
            </a:r>
            <a:r>
              <a:rPr lang="hr-HR" sz="1200" dirty="0" smtClean="0"/>
              <a:t>)</a:t>
            </a:r>
            <a:endParaRPr lang="hr-HR" sz="1200" dirty="0"/>
          </a:p>
        </p:txBody>
      </p:sp>
      <p:pic>
        <p:nvPicPr>
          <p:cNvPr id="35" name="Picture 12" descr="http://icons.iconarchive.com/icons/icons8/ios7/128/Arrows-Left-3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9156">
            <a:off x="8528394" y="4930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6463671" y="2967575"/>
            <a:ext cx="1783609" cy="14891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Osoba bira za koji mjesec želi platnu listu. Aplikacija „zna” tko je osoba za koju se kreira platna lista na osnovu podatka o </a:t>
            </a:r>
            <a:r>
              <a:rPr lang="hr-HR" sz="1200" dirty="0" err="1" smtClean="0"/>
              <a:t>logiranom</a:t>
            </a:r>
            <a:r>
              <a:rPr lang="hr-HR" sz="1200" dirty="0" smtClean="0"/>
              <a:t> korisniku.</a:t>
            </a:r>
            <a:endParaRPr lang="hr-HR" sz="1200" dirty="0"/>
          </a:p>
        </p:txBody>
      </p:sp>
      <p:pic>
        <p:nvPicPr>
          <p:cNvPr id="37" name="Picture 18" descr="Arrows-Right-3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346">
            <a:off x="5495259" y="472215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4234135" y="5865721"/>
            <a:ext cx="1991012" cy="649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Izvršava se </a:t>
            </a:r>
            <a:r>
              <a:rPr lang="hr-HR" sz="1200" dirty="0" err="1" smtClean="0"/>
              <a:t>report</a:t>
            </a:r>
            <a:r>
              <a:rPr lang="hr-HR" sz="1200" dirty="0" smtClean="0"/>
              <a:t> Platna lista koji podatke čita iz baze Plaća. </a:t>
            </a:r>
            <a:endParaRPr lang="hr-HR" sz="1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820753" y="5326649"/>
            <a:ext cx="392531" cy="619858"/>
            <a:chOff x="2776222" y="4176047"/>
            <a:chExt cx="647600" cy="924659"/>
          </a:xfrm>
        </p:grpSpPr>
        <p:pic>
          <p:nvPicPr>
            <p:cNvPr id="40" name="Picture 18" descr="Arrows-Right-3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61346">
              <a:off x="2776222" y="4176047"/>
              <a:ext cx="609600" cy="60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Arrows-Right-3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9331">
              <a:off x="2814222" y="4491105"/>
              <a:ext cx="609600" cy="60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14" descr="http://icons.iconarchive.com/icons/custom-icon-design/mono-general-3/128/wheels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96" y="5000619"/>
            <a:ext cx="865101" cy="8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Arrows-Right-3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9231" y="4135424"/>
            <a:ext cx="163860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1195995" y="4748592"/>
            <a:ext cx="1368152" cy="13261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U </a:t>
            </a:r>
            <a:r>
              <a:rPr lang="hr-HR" sz="1200" dirty="0" err="1" smtClean="0"/>
              <a:t>pozdaini</a:t>
            </a:r>
            <a:r>
              <a:rPr lang="hr-HR" sz="1200" dirty="0" smtClean="0"/>
              <a:t> se potpisuje primitak i osoba A dobije platnu listu u pdf formatu na ekranu.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276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mojHEP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tehničke značajke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1393" y="1331218"/>
            <a:ext cx="93246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Autentikacija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putem AD domene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Osobni 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Timeout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1 minuta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Logička provjera kod izvođenja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reporta</a:t>
            </a:r>
            <a:endParaRPr lang="hr-HR" altLang="sr-Latn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Provjera da li se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report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pravilno učitao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diSig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potpis se izvodi tek nakon učitavanje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reporta</a:t>
            </a:r>
            <a:endParaRPr lang="hr-HR" altLang="sr-Latn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Naknadno uvedeno arhiviranje platne liste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ugrađena lozinka za pdf datoteku koja se može pregledati isključivo putem za tu namjenu razvijene web aplikacije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Alati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AngularJS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, REST –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mojhep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portal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Report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platna lista –BI Publisher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Backend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aplikacija za administriranje - ADF</a:t>
            </a: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mojHEP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arhitektura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84" y="1168217"/>
            <a:ext cx="7202639" cy="51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eObrazac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generator - koncept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1125" y="1036704"/>
            <a:ext cx="9407902" cy="529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 defTabSz="818114" rtl="0" eaLnBrk="1" latinLnBrk="0" hangingPunct="1">
              <a:lnSpc>
                <a:spcPct val="90000"/>
              </a:lnSpc>
              <a:spcBef>
                <a:spcPts val="895"/>
              </a:spcBef>
              <a:buFont typeface="Arial" panose="020B0604020202020204" pitchFamily="34" charset="0"/>
              <a:buNone/>
              <a:defRPr sz="2147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789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61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Jedinstvena aplikacija za kreiranje i upotrebu raznih zahtjeva za potrebe HEP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grupe</a:t>
            </a: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" charset="0"/>
              <a:cs typeface="+mn-cs"/>
            </a:endParaRPr>
          </a:p>
          <a:p>
            <a:pPr algn="l"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Aplikacija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je neovisna i jedinstvena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Druge aplikacije same uzimaju podatke po potrebi (PULL)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Korisnici sami kreiraju zahtjeve/obrasce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Fleksibilan model aplikacije omogućava unos bilo koje vrste obrasca(zahtjeva) koji uključuje bilo koje vrste podataka (datum, broj, tekst)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Prilagodljiv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model za sve organizacije/društva po potrebi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Referent kao administrator sustava pojedine organizacije (preporuka)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Integracija s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digsig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 potpisom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Integracija s </a:t>
            </a:r>
            <a:r>
              <a:rPr lang="hr-HR" altLang="sr-Latn-R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mojhep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 portalom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Početak produkcije 11/2019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164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Zahtjev za GO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164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Zahtjev za plaćeni dopust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164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Zahtjev za plaćeni dopust u svrhu obrazovanja</a:t>
            </a:r>
            <a:endParaRPr lang="hr-HR" altLang="sr-Latn-RS" sz="1642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3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668000" y="6453337"/>
            <a:ext cx="533400" cy="365125"/>
          </a:xfrm>
        </p:spPr>
        <p:txBody>
          <a:bodyPr/>
          <a:lstStyle/>
          <a:p>
            <a:pPr>
              <a:defRPr/>
            </a:pPr>
            <a:fld id="{CBD6881E-F49C-46C7-87D9-7592B017CEEE}" type="slidenum">
              <a:rPr lang="hr-HR" smtClean="0"/>
              <a:pPr>
                <a:defRPr/>
              </a:pPr>
              <a:t>18</a:t>
            </a:fld>
            <a:endParaRPr lang="hr-HR" dirty="0"/>
          </a:p>
        </p:txBody>
      </p:sp>
      <p:pic>
        <p:nvPicPr>
          <p:cNvPr id="65" name="Picture 18" descr="Arrows-Right-3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3842">
            <a:off x="1719785" y="289193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3281" y="230157"/>
            <a:ext cx="1784845" cy="2002742"/>
            <a:chOff x="623281" y="230157"/>
            <a:chExt cx="1784845" cy="2002742"/>
          </a:xfrm>
        </p:grpSpPr>
        <p:pic>
          <p:nvPicPr>
            <p:cNvPr id="42" name="Picture 16" descr="Slikovni rezultat za us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81" y="230157"/>
              <a:ext cx="1784845" cy="15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>
            <a:xfrm>
              <a:off x="1052504" y="1512819"/>
              <a:ext cx="1224033" cy="7200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dirty="0" smtClean="0"/>
                <a:t>Osoba A  želi unijeti zahtjev za godišnji</a:t>
              </a:r>
              <a:endParaRPr lang="hr-HR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80376" y="299798"/>
            <a:ext cx="3922471" cy="2465952"/>
            <a:chOff x="2580376" y="299798"/>
            <a:chExt cx="3922471" cy="2465952"/>
          </a:xfrm>
        </p:grpSpPr>
        <p:pic>
          <p:nvPicPr>
            <p:cNvPr id="7" name="Picture 12" descr="http://icons.iconarchive.com/icons/icons8/ios7/128/Arrows-Left-3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0862">
              <a:off x="2580376" y="29979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>
              <a:off x="4123120" y="371822"/>
              <a:ext cx="1956242" cy="1140997"/>
              <a:chOff x="3705620" y="319239"/>
              <a:chExt cx="2507737" cy="163426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620" y="319239"/>
                <a:ext cx="2507737" cy="912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4" descr="http://icons.iconarchive.com/icons/custom-icon-design/mono-general-3/128/wheels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701" y="1088406"/>
                <a:ext cx="865101" cy="865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Rounded Rectangle 34"/>
            <p:cNvSpPr/>
            <p:nvPr/>
          </p:nvSpPr>
          <p:spPr>
            <a:xfrm>
              <a:off x="2672128" y="1188062"/>
              <a:ext cx="1224033" cy="7200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dirty="0" smtClean="0"/>
                <a:t>Pristupa </a:t>
              </a:r>
              <a:r>
                <a:rPr lang="hr-HR" sz="1200" dirty="0" err="1" smtClean="0"/>
                <a:t>mojHEP</a:t>
              </a:r>
              <a:r>
                <a:rPr lang="hr-HR" sz="1200" dirty="0" smtClean="0"/>
                <a:t> portalu</a:t>
              </a:r>
              <a:endParaRPr lang="hr-HR" sz="12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99449" y="1629036"/>
              <a:ext cx="2203398" cy="11367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dirty="0" err="1" smtClean="0"/>
                <a:t>mojHEP</a:t>
              </a:r>
              <a:r>
                <a:rPr lang="hr-HR" sz="1200" dirty="0" smtClean="0"/>
                <a:t> provjerava  je li korisnik na domeni (</a:t>
              </a:r>
              <a:r>
                <a:rPr lang="hr-HR" sz="1200" b="1" dirty="0" smtClean="0"/>
                <a:t>tko si?</a:t>
              </a:r>
              <a:r>
                <a:rPr lang="hr-HR" sz="1200" dirty="0" smtClean="0"/>
                <a:t>) i ima li prava pristupa </a:t>
              </a:r>
              <a:r>
                <a:rPr lang="hr-HR" sz="1200" dirty="0" err="1" smtClean="0"/>
                <a:t>mojHEP</a:t>
              </a:r>
              <a:r>
                <a:rPr lang="hr-HR" sz="1200" dirty="0" smtClean="0"/>
                <a:t> portalu (</a:t>
              </a:r>
              <a:r>
                <a:rPr lang="hr-HR" sz="1200" b="1" dirty="0" smtClean="0"/>
                <a:t>što smiješ?</a:t>
              </a:r>
              <a:r>
                <a:rPr lang="hr-HR" sz="1200" dirty="0" smtClean="0"/>
                <a:t>)</a:t>
              </a:r>
              <a:endParaRPr lang="hr-HR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3891" y="293063"/>
            <a:ext cx="3582529" cy="4501030"/>
            <a:chOff x="6673891" y="293063"/>
            <a:chExt cx="3582529" cy="4501030"/>
          </a:xfrm>
        </p:grpSpPr>
        <p:pic>
          <p:nvPicPr>
            <p:cNvPr id="16" name="Picture 12" descr="http://icons.iconarchive.com/icons/icons8/ios7/128/Arrows-Left-3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0862">
              <a:off x="6673891" y="293063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icons.iconarchive.com/icons/icons8/ios7/128/Arrows-Left-3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77620">
              <a:off x="9037220" y="190903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8756614" y="3314793"/>
              <a:ext cx="1479300" cy="1479300"/>
              <a:chOff x="6218676" y="4732095"/>
              <a:chExt cx="1479300" cy="1479300"/>
            </a:xfrm>
          </p:grpSpPr>
          <p:pic>
            <p:nvPicPr>
              <p:cNvPr id="20" name="Picture 2" descr="Slikovni rezultat za application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8676" y="4732095"/>
                <a:ext cx="1479300" cy="147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equalizer DSPmanager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2024" y="5216085"/>
                <a:ext cx="729088" cy="729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8575218" y="351034"/>
              <a:ext cx="1479300" cy="1479300"/>
              <a:chOff x="6572414" y="2017590"/>
              <a:chExt cx="1479300" cy="1479300"/>
            </a:xfrm>
          </p:grpSpPr>
          <p:pic>
            <p:nvPicPr>
              <p:cNvPr id="11" name="Picture 2" descr="Slikovni rezultat za application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414" y="2017590"/>
                <a:ext cx="1479300" cy="147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4575" y="2498690"/>
                <a:ext cx="1344055" cy="680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Rounded Rectangle 36"/>
            <p:cNvSpPr/>
            <p:nvPr/>
          </p:nvSpPr>
          <p:spPr>
            <a:xfrm>
              <a:off x="7283491" y="1680880"/>
              <a:ext cx="1797468" cy="168066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dirty="0" smtClean="0"/>
                <a:t>Osoba bira koji zahtjev želi ispuniti, te unosi podatke za pojedini zahtjev (od-do).</a:t>
              </a:r>
              <a:endParaRPr lang="hr-HR" sz="1200" dirty="0"/>
            </a:p>
          </p:txBody>
        </p:sp>
      </p:grpSp>
      <p:pic>
        <p:nvPicPr>
          <p:cNvPr id="28" name="Picture 12" descr="http://icons.iconarchive.com/icons/icons8/ios7/128/Arrows-Left-3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76">
            <a:off x="7290004" y="342385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005394" y="3327796"/>
            <a:ext cx="1187447" cy="1187447"/>
            <a:chOff x="7238073" y="5123384"/>
            <a:chExt cx="1187447" cy="1187447"/>
          </a:xfrm>
        </p:grpSpPr>
        <p:pic>
          <p:nvPicPr>
            <p:cNvPr id="25" name="Picture 2" descr="Slikovni rezultat za application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73" y="5123384"/>
              <a:ext cx="1187447" cy="1187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7267994" y="5510929"/>
              <a:ext cx="881788" cy="269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PIN?</a:t>
              </a:r>
              <a:endParaRPr lang="hr-HR" sz="1400" b="1" dirty="0"/>
            </a:p>
          </p:txBody>
        </p:sp>
      </p:grpSp>
      <p:pic>
        <p:nvPicPr>
          <p:cNvPr id="59" name="Picture 14" descr="http://icons.iconarchive.com/icons/custom-icon-design/mono-general-3/128/wheel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70" y="2990622"/>
            <a:ext cx="674850" cy="6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Arrows-Right-3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144">
            <a:off x="4618713" y="26830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5620690" y="4048748"/>
            <a:ext cx="1956854" cy="8247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PIN-om potvrđuje unos zahtjeva</a:t>
            </a:r>
            <a:endParaRPr lang="hr-HR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87227" y="3501532"/>
            <a:ext cx="1563937" cy="1594416"/>
            <a:chOff x="7487992" y="5037379"/>
            <a:chExt cx="1563937" cy="1594416"/>
          </a:xfrm>
        </p:grpSpPr>
        <p:pic>
          <p:nvPicPr>
            <p:cNvPr id="1028" name="Picture 4" descr="C:\Jdeveloper\myapp\digsig\ViewController\public_html\images\digsi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284" y="5037379"/>
              <a:ext cx="1361824" cy="30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992" y="5392340"/>
              <a:ext cx="1563937" cy="123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ounded Rectangle 38"/>
          <p:cNvSpPr/>
          <p:nvPr/>
        </p:nvSpPr>
        <p:spPr>
          <a:xfrm>
            <a:off x="2750962" y="5018248"/>
            <a:ext cx="2036469" cy="976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U </a:t>
            </a:r>
            <a:r>
              <a:rPr lang="hr-HR" sz="1200" dirty="0" err="1" smtClean="0"/>
              <a:t>digsigu</a:t>
            </a:r>
            <a:r>
              <a:rPr lang="hr-HR" sz="1200" dirty="0" smtClean="0"/>
              <a:t> referent ispunjava pravila potpisivanja(tko i kada potpisuje) i kreće proces potpisivanja</a:t>
            </a:r>
            <a:endParaRPr lang="hr-HR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5" y="3879119"/>
            <a:ext cx="1940088" cy="107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5227646" y="4945561"/>
            <a:ext cx="1633492" cy="1700717"/>
            <a:chOff x="336655" y="230157"/>
            <a:chExt cx="2258331" cy="2447944"/>
          </a:xfrm>
        </p:grpSpPr>
        <p:pic>
          <p:nvPicPr>
            <p:cNvPr id="52" name="Picture 16" descr="Slikovni rezultat za user 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81" y="230157"/>
              <a:ext cx="1784845" cy="15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ounded Rectangle 52"/>
            <p:cNvSpPr/>
            <p:nvPr/>
          </p:nvSpPr>
          <p:spPr>
            <a:xfrm>
              <a:off x="336655" y="1512817"/>
              <a:ext cx="2258331" cy="11652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dirty="0" smtClean="0"/>
                <a:t>Referent provjerava i potvrđuje zahtjev i šalje ga na potpis u </a:t>
              </a:r>
              <a:r>
                <a:rPr lang="hr-HR" sz="1200" dirty="0" err="1" smtClean="0"/>
                <a:t>digsig</a:t>
              </a:r>
              <a:endParaRPr lang="hr-HR" sz="1200" dirty="0"/>
            </a:p>
          </p:txBody>
        </p:sp>
      </p:grpSp>
      <p:pic>
        <p:nvPicPr>
          <p:cNvPr id="54" name="Picture 12" descr="http://icons.iconarchive.com/icons/icons8/ios7/128/Arrows-Left-3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3011">
            <a:off x="4074804" y="5835177"/>
            <a:ext cx="884327" cy="8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://icons.iconarchive.com/icons/icons8/ios7/128/Arrows-Left-3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1763">
            <a:off x="6442894" y="49023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240068" y="4849262"/>
            <a:ext cx="2036469" cy="976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Nakon uspješnog potpisa referent </a:t>
            </a:r>
            <a:r>
              <a:rPr lang="hr-HR" sz="1200" dirty="0" err="1" smtClean="0"/>
              <a:t>printa</a:t>
            </a:r>
            <a:r>
              <a:rPr lang="hr-HR" sz="1200" dirty="0" smtClean="0"/>
              <a:t>/sprema digitalno potpisani obrazac zahtjeva.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1481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eObrazac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generator –značajke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4419" y="1168217"/>
            <a:ext cx="9407902" cy="38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 defTabSz="818114" rtl="0" eaLnBrk="1" latinLnBrk="0" hangingPunct="1">
              <a:lnSpc>
                <a:spcPct val="90000"/>
              </a:lnSpc>
              <a:spcBef>
                <a:spcPts val="895"/>
              </a:spcBef>
              <a:buFont typeface="Arial" panose="020B0604020202020204" pitchFamily="34" charset="0"/>
              <a:buNone/>
              <a:defRPr sz="2147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789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61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defTabSz="818114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81811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32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Jedinstvena i neovisna aplikacija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Modul za popunjavanje obrazaca (korisnički dio)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Modul za administriranje obrazaca (administratorski dio)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Modul za upravljanje obrascima (operativni dio)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Administratori sami definiraju obrasce i pripadajuće podatke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Korisnički dio opisan na slici – </a:t>
            </a: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mojHEP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 portal (i/ili neke druge aplikacije)</a:t>
            </a:r>
          </a:p>
          <a:p>
            <a:pPr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Upravljački modul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Služi za upravljanje predanim obrascem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Slanje u </a:t>
            </a:r>
            <a:r>
              <a:rPr lang="hr-HR" altLang="sr-Latn-R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digsig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 na potpis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Provjera i validacija podataka</a:t>
            </a:r>
          </a:p>
          <a:p>
            <a:pPr lvl="1" algn="l">
              <a:buFont typeface="Arial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+mn-cs"/>
              </a:rPr>
              <a:t>Poništavanje ili izmjena</a:t>
            </a:r>
          </a:p>
        </p:txBody>
      </p:sp>
    </p:spTree>
    <p:extLst>
      <p:ext uri="{BB962C8B-B14F-4D97-AF65-F5344CB8AC3E}">
        <p14:creationId xmlns:p14="http://schemas.microsoft.com/office/powerpoint/2010/main" val="29526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7779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Sadržaj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47781" y="1266285"/>
            <a:ext cx="8059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F447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HEP </a:t>
            </a: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grupa</a:t>
            </a:r>
          </a:p>
          <a:p>
            <a:pPr marL="285750" indent="-285750">
              <a:buClr>
                <a:srgbClr val="1F447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Što je digitalna transformacija?</a:t>
            </a:r>
          </a:p>
          <a:p>
            <a:pPr marL="285750" indent="-285750">
              <a:buClr>
                <a:srgbClr val="1F447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Digitalizirani poslovni procesi – vlastita rješenja</a:t>
            </a:r>
          </a:p>
          <a:p>
            <a:pPr marL="742950" lvl="1" indent="-285750">
              <a:buClr>
                <a:srgbClr val="1F447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Koncept</a:t>
            </a:r>
          </a:p>
          <a:p>
            <a:pPr marL="742950" lvl="1" indent="-285750">
              <a:buClr>
                <a:srgbClr val="1F447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Tehničko rješenje</a:t>
            </a:r>
          </a:p>
          <a:p>
            <a:pPr marL="285750" indent="-285750">
              <a:buClr>
                <a:srgbClr val="1F447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Digitalno sutra</a:t>
            </a:r>
          </a:p>
          <a:p>
            <a:pPr>
              <a:buClr>
                <a:srgbClr val="1F4479"/>
              </a:buClr>
            </a:pPr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73329" y="1266285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eObrazac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generator – prednosti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959" y="1052093"/>
            <a:ext cx="10078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Brže, efikasnije, </a:t>
            </a:r>
            <a:r>
              <a:rPr lang="hr-HR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transparentnije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i kvalitetnije rješenje za obradu zahtjeva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Ušteda na tiskanju i slanju obrazaca i vremena djelatnika uključenih u proces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Ujednačen i standardiziran proces podneska i obrade zahtjeva za cijelu HEP grupu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Ujednačen i standardiziran izgled svih obrazaca (zahtjeva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Podržava obradu zahtjeva i za zaposlenike bez domenskog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account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-a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Automatska obrada podataka iz obrazaca i povezivanje s drugim aplikacijama koje te podatke koriste (kadrovska, plaće, radno vrijeme </a:t>
            </a:r>
            <a:r>
              <a:rPr lang="hr-HR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itd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Mogućnost nadogradnje aplikacije i na slične probleme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Postepeno uvođenje obrazaca/zahtjeva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eObrazac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generator – izgled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hlinkClick r:id="rId3" action="ppaction://hlinkpres?slideindex=1&amp;slidetitle="/>
          </p:cNvPr>
          <p:cNvSpPr txBox="1"/>
          <p:nvPr/>
        </p:nvSpPr>
        <p:spPr>
          <a:xfrm>
            <a:off x="2088444" y="1986845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hlinkClick r:id="rId3" action="ppaction://hlinkpres?slideindex=1&amp;slidetitle="/>
              </a:rPr>
              <a:t>eObrazac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89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Što dalje?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959" y="1052093"/>
            <a:ext cx="1007807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ePrijave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– online sustav za prijavu za posao</a:t>
            </a: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Web modul gdje se potencijalni kandidati prijavljuju</a:t>
            </a: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Admin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modul za obradu oglasa i praćenje prijava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eNabava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– digitalno praćenje procesa nabave</a:t>
            </a: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Kompleksan proces zbog zakonske regulative javne nabave i internih pravila</a:t>
            </a: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Praćenje statusa predmeta</a:t>
            </a: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Online kolaboracija na izradi dokumenata za nabavu</a:t>
            </a: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Integracija s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digSig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potpisom</a:t>
            </a:r>
          </a:p>
          <a:p>
            <a:pPr marL="285750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digSig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Mobilna verzija aplikacije</a:t>
            </a:r>
          </a:p>
          <a:p>
            <a:pPr marL="1200150" lvl="2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problem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autentikacije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korisnika putem interneta - postoji idejno rješenje</a:t>
            </a:r>
          </a:p>
          <a:p>
            <a:pPr marL="1200150" lvl="2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PWA tehnologija</a:t>
            </a:r>
          </a:p>
          <a:p>
            <a:pPr marL="742950" lvl="1" indent="-285750">
              <a:lnSpc>
                <a:spcPct val="150000"/>
              </a:lnSpc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Zaključak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959" y="1052093"/>
            <a:ext cx="10078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Digitalna transformacija se događa</a:t>
            </a:r>
          </a:p>
          <a:p>
            <a:pPr marL="285750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Nema magičnog štapića</a:t>
            </a:r>
          </a:p>
          <a:p>
            <a:pPr marL="285750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Ljudi su ključ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uspjeha</a:t>
            </a:r>
          </a:p>
          <a:p>
            <a:pPr marL="285750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I male promjene u tehničkom smislu mogu donijeti veliku promjenu u podizanju digitalne svijesti</a:t>
            </a:r>
          </a:p>
          <a:p>
            <a:pPr marL="285750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Nužno mijenjati i poslovni proces, ne samo način njegove izvedbe</a:t>
            </a:r>
          </a:p>
          <a:p>
            <a:pPr marL="285750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285750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742950" lvl="1" indent="-285750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</p:txBody>
      </p:sp>
      <p:pic>
        <p:nvPicPr>
          <p:cNvPr id="1026" name="Picture 2" descr="Slikovni rezultat za going digital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08" y="2974321"/>
            <a:ext cx="538162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278676" y="163286"/>
            <a:ext cx="119742" cy="119742"/>
          </a:xfrm>
          <a:prstGeom prst="rect">
            <a:avLst/>
          </a:prstGeom>
          <a:solidFill>
            <a:srgbClr val="1D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27256" y="510988"/>
            <a:ext cx="187261" cy="187261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05396" y="1190883"/>
            <a:ext cx="230593" cy="23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46288" y="0"/>
            <a:ext cx="1328654" cy="3142277"/>
          </a:xfrm>
          <a:prstGeom prst="line">
            <a:avLst/>
          </a:prstGeom>
          <a:ln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01" y="3601880"/>
            <a:ext cx="5993856" cy="198224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 flipH="1">
            <a:off x="5113020" y="4381536"/>
            <a:ext cx="3733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hr-HR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Hvala na pažnji!</a:t>
            </a:r>
            <a:endParaRPr lang="es-E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10615" y="5490495"/>
            <a:ext cx="187261" cy="187261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HEP grupa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575" y="2132856"/>
            <a:ext cx="3780420" cy="432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28" y="2172474"/>
            <a:ext cx="4135224" cy="4064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8" y="980728"/>
            <a:ext cx="1800000" cy="16571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64058" y="980728"/>
            <a:ext cx="8424936" cy="1252083"/>
            <a:chOff x="1847528" y="1062439"/>
            <a:chExt cx="8424936" cy="1252083"/>
          </a:xfrm>
        </p:grpSpPr>
        <p:sp>
          <p:nvSpPr>
            <p:cNvPr id="10" name="Rectangle 9"/>
            <p:cNvSpPr/>
            <p:nvPr/>
          </p:nvSpPr>
          <p:spPr>
            <a:xfrm>
              <a:off x="1914300" y="1062439"/>
              <a:ext cx="8136904" cy="8285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smtClean="0">
                  <a:solidFill>
                    <a:schemeClr val="tx1"/>
                  </a:solidFill>
                </a:rPr>
                <a:t>Sektor za informacijsko komunikacijske tehnologije (SIT)</a:t>
              </a:r>
              <a:endParaRPr lang="hr-HR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 rot="16200000">
              <a:off x="5896171" y="-2061771"/>
              <a:ext cx="327650" cy="8424936"/>
            </a:xfrm>
            <a:prstGeom prst="righ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9668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2012"/>
    </mc:Choice>
    <mc:Fallback xmlns="">
      <p:transition spd="slow" advTm="52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7779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Digitalna transformacija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6360" y="1052990"/>
            <a:ext cx="9129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F4479"/>
              </a:buClr>
            </a:pP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Digitalna transformacija je transformacija organizacije i poslovnih procesa uz pomoć digitalnih alata i tehnologije koju provode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ljudi.</a:t>
            </a:r>
          </a:p>
          <a:p>
            <a:pPr algn="just">
              <a:buClr>
                <a:srgbClr val="1F4479"/>
              </a:buClr>
            </a:pP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Mijenjanje poslovanja korištenjem različitih digitalnih tehnologija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>
              <a:buClr>
                <a:srgbClr val="1F4479"/>
              </a:buClr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73329" y="1266285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ikovni rezultat za digital trans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38" y="3313144"/>
            <a:ext cx="4620829" cy="26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44196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Transformacija u 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HEP-u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2161" y="1168217"/>
            <a:ext cx="9129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Digitalna transformacija dio strategije svake organizacije HEP grupe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Transformacija se u manjim koracima odvija stalno i svuda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Povećanje automatizacije poslovnih procesa u svim segmentima poslovanja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73329" y="1266285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www.vansonbourne.com/ResearchReports/Infographics/StateOfIT2017/VB-IT-Pro-2017-LinkedIn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2" y="2244738"/>
            <a:ext cx="8362121" cy="43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Self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)Transformacija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2161" y="1168217"/>
            <a:ext cx="91298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Fokus na interne korporativne procese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Reorganizacija i problem dislociranosti iskorišten kao dokaz prednosti i isplativosti digitalizacije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Razvoj i implementacija servisa za digitalni potpis (</a:t>
            </a:r>
            <a:r>
              <a:rPr lang="hr-H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DigSig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temelj 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Suradnja Poslovanja i IT-a je ključ uspjeha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73329" y="1266285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68" y="2782633"/>
            <a:ext cx="3767586" cy="199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7" y="3606382"/>
            <a:ext cx="3624284" cy="175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Podržani poslovni procesi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2161" y="1168217"/>
            <a:ext cx="91298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Digitalni potpis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Ovjera računa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Putni nalozi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Platna lista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Popratnica ugovora (nabava)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Obrasci zaposlenika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Mojhep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Osobni portal zaposlenika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Pregled i primitak platne liste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eObrazac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generator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ahtjevi i obrasci zaposlenika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eUsluge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* (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HrOUG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predavanje)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SEPA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-računi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ePrijave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produkcija 1/2020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eNabava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u razvoju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73329" y="1266285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54" y="1036704"/>
            <a:ext cx="3227564" cy="17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944" y="3064653"/>
            <a:ext cx="3557342" cy="167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636" y="4895964"/>
            <a:ext cx="3695514" cy="17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6427" y="451929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DigSig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- digitalni potpis HEP grupe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2161" y="1168217"/>
            <a:ext cx="912988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Interni potpis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Pravila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potpisivanja tko, što, kada, kojim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redom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Autorizacija </a:t>
            </a: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putem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AD-a i osobnog PIN-a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Sinkronizirano s bazom kadrovske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„Digitalna kemijska”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Ostale aplikacije šalju DIGSIG-u što žele </a:t>
            </a: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potpisati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Jednostavna integracija u bilo koju aplikaciju</a:t>
            </a: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Implementirani poslovni procesi: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Ovjera ulaznih računa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Ovjera i obračun putnih naloga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Primitak platne liste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Ovjera popratnice ugovora (nabava)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Obrasci zaposlenika (11/2019)</a:t>
            </a: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Suglasnosti u procesu nabave (1/2020)</a:t>
            </a: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altLang="sr-Latn-R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altLang="sr-Latn-R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Clr>
                <a:srgbClr val="1F4479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Clr>
                <a:srgbClr val="1F4479"/>
              </a:buClr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60" y="3859563"/>
            <a:ext cx="2646682" cy="14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5"/>
          <p:cNvPicPr/>
          <p:nvPr/>
        </p:nvPicPr>
        <p:blipFill rotWithShape="1">
          <a:blip r:embed="rId4"/>
          <a:srcRect r="38604" b="27057"/>
          <a:stretch/>
        </p:blipFill>
        <p:spPr bwMode="auto">
          <a:xfrm>
            <a:off x="4897105" y="5369334"/>
            <a:ext cx="2318121" cy="1264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0" descr="Arrows-Right-2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021">
            <a:off x="6577902" y="4481277"/>
            <a:ext cx="972667" cy="9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8318" y="450382"/>
            <a:ext cx="812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DigSig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primjer ulaznih računa</a:t>
            </a:r>
            <a:endParaRPr lang="hr-H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60" y="5038663"/>
            <a:ext cx="110067" cy="110067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62050" y="1168217"/>
            <a:ext cx="333955" cy="326003"/>
          </a:xfrm>
          <a:prstGeom prst="rect">
            <a:avLst/>
          </a:prstGeom>
          <a:solidFill>
            <a:srgbClr val="1F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361" y="244439"/>
            <a:ext cx="198058" cy="20749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96033" y="4912659"/>
            <a:ext cx="171967" cy="1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8095" y="901133"/>
            <a:ext cx="1898513" cy="1219201"/>
            <a:chOff x="88095" y="901133"/>
            <a:chExt cx="1898513" cy="1219201"/>
          </a:xfrm>
        </p:grpSpPr>
        <p:pic>
          <p:nvPicPr>
            <p:cNvPr id="13" name="Picture 3" descr="C:\Users\pfrankovic\ownCloud\HEP\Ikonice\shine-icon-set\png\256x256\page_writt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5" y="1049443"/>
              <a:ext cx="737284" cy="73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http://icons.iconarchive.com/icons/simiographics/mixed/128/MailBox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901133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319086" y="2323297"/>
            <a:ext cx="2210314" cy="2805483"/>
            <a:chOff x="3613385" y="2394088"/>
            <a:chExt cx="2210314" cy="2805483"/>
          </a:xfrm>
        </p:grpSpPr>
        <p:grpSp>
          <p:nvGrpSpPr>
            <p:cNvPr id="17" name="Group 16"/>
            <p:cNvGrpSpPr/>
            <p:nvPr/>
          </p:nvGrpSpPr>
          <p:grpSpPr>
            <a:xfrm>
              <a:off x="4443320" y="2394088"/>
              <a:ext cx="1319819" cy="1396263"/>
              <a:chOff x="6591319" y="1473660"/>
              <a:chExt cx="1319819" cy="1396263"/>
            </a:xfrm>
          </p:grpSpPr>
          <p:pic>
            <p:nvPicPr>
              <p:cNvPr id="24" name="Picture 5" descr="Z:\Jdeveloper\myapp\DigSig\ViewController\public_html\images\digsi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1319" y="1473660"/>
                <a:ext cx="1319819" cy="296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database settings ico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4072" y="1702857"/>
                <a:ext cx="1167066" cy="1167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0" descr="Arrows-Right-2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8057">
              <a:off x="3613385" y="3379641"/>
              <a:ext cx="1007092" cy="100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4116930" y="3579114"/>
              <a:ext cx="1706769" cy="1620457"/>
              <a:chOff x="2864117" y="3265953"/>
              <a:chExt cx="2021945" cy="1866430"/>
            </a:xfrm>
          </p:grpSpPr>
          <p:pic>
            <p:nvPicPr>
              <p:cNvPr id="20" name="Picture 14" descr="C:\Users\pfrankovic\ownCloud\HEP\Ikonice\coquette-icons-set\png\128x128\attachment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4117" y="3265953"/>
                <a:ext cx="853938" cy="853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948684" y="4051174"/>
                <a:ext cx="1937378" cy="108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100" b="1" dirty="0" smtClean="0">
                    <a:solidFill>
                      <a:srgbClr val="002060"/>
                    </a:solidFill>
                    <a:latin typeface="+mn-lt"/>
                  </a:rPr>
                  <a:t>Klikom na gumb </a:t>
                </a:r>
              </a:p>
              <a:p>
                <a:r>
                  <a:rPr lang="hr-HR" sz="1100" b="1" dirty="0" smtClean="0">
                    <a:solidFill>
                      <a:srgbClr val="002060"/>
                    </a:solidFill>
                    <a:latin typeface="+mn-lt"/>
                  </a:rPr>
                  <a:t>OVJERI RAČUN,</a:t>
                </a:r>
              </a:p>
              <a:p>
                <a:r>
                  <a:rPr lang="hr-HR" sz="1100" b="1" dirty="0" smtClean="0">
                    <a:solidFill>
                      <a:srgbClr val="002060"/>
                    </a:solidFill>
                    <a:latin typeface="+mn-lt"/>
                  </a:rPr>
                  <a:t>DIGSIG aplikaciji se šalju </a:t>
                </a:r>
              </a:p>
              <a:p>
                <a:r>
                  <a:rPr lang="hr-HR" sz="1100" b="1" dirty="0" smtClean="0">
                    <a:solidFill>
                      <a:srgbClr val="002060"/>
                    </a:solidFill>
                    <a:latin typeface="+mn-lt"/>
                  </a:rPr>
                  <a:t>sken dokumenta i</a:t>
                </a:r>
              </a:p>
              <a:p>
                <a:r>
                  <a:rPr lang="hr-HR" sz="1100" b="1" dirty="0" smtClean="0">
                    <a:solidFill>
                      <a:srgbClr val="002060"/>
                    </a:solidFill>
                    <a:latin typeface="+mn-lt"/>
                  </a:rPr>
                  <a:t>podaci o računu</a:t>
                </a:r>
                <a:endParaRPr lang="hr-HR" sz="1100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3110" y="4728042"/>
            <a:ext cx="3383821" cy="1293884"/>
            <a:chOff x="733110" y="4728042"/>
            <a:chExt cx="3383821" cy="1293884"/>
          </a:xfrm>
        </p:grpSpPr>
        <p:pic>
          <p:nvPicPr>
            <p:cNvPr id="28" name="Picture 16" descr="Slikovni rezultat za user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157" y="4879139"/>
              <a:ext cx="783801" cy="68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3324843" y="4777221"/>
              <a:ext cx="792088" cy="792088"/>
              <a:chOff x="3543310" y="2984247"/>
              <a:chExt cx="792088" cy="792088"/>
            </a:xfrm>
          </p:grpSpPr>
          <p:pic>
            <p:nvPicPr>
              <p:cNvPr id="36" name="Picture 2" descr="Slikovni rezultat za application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310" y="2984247"/>
                <a:ext cx="792088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3543310" y="3232791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b="1" dirty="0" smtClean="0">
                    <a:solidFill>
                      <a:srgbClr val="002060"/>
                    </a:solidFill>
                    <a:latin typeface="+mn-lt"/>
                  </a:rPr>
                  <a:t>FIN</a:t>
                </a:r>
                <a:endParaRPr lang="hr-HR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pic>
          <p:nvPicPr>
            <p:cNvPr id="31" name="Picture 18" descr="Arrows-Right-3 ic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9289">
              <a:off x="733110" y="4728042"/>
              <a:ext cx="719560" cy="719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1712114" y="4805818"/>
              <a:ext cx="853938" cy="853938"/>
              <a:chOff x="2864117" y="3265953"/>
              <a:chExt cx="853938" cy="853938"/>
            </a:xfrm>
          </p:grpSpPr>
          <p:pic>
            <p:nvPicPr>
              <p:cNvPr id="34" name="Picture 14" descr="C:\Users\pfrankovic\ownCloud\HEP\Ikonice\coquette-icons-set\png\128x128\attachment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4117" y="3265953"/>
                <a:ext cx="853938" cy="853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948684" y="3681842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b="1" dirty="0" smtClean="0">
                    <a:solidFill>
                      <a:srgbClr val="002060"/>
                    </a:solidFill>
                    <a:latin typeface="+mn-lt"/>
                  </a:rPr>
                  <a:t>SKEN</a:t>
                </a:r>
                <a:endParaRPr lang="hr-HR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139083" y="5591039"/>
              <a:ext cx="16587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b="1" dirty="0" smtClean="0">
                  <a:solidFill>
                    <a:srgbClr val="002060"/>
                  </a:solidFill>
                  <a:latin typeface="+mn-lt"/>
                </a:rPr>
                <a:t>LFI unosi račun u FIN i veže sken iz URZAP-a.</a:t>
              </a:r>
              <a:endParaRPr lang="hr-HR" sz="11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6387" y="1265658"/>
            <a:ext cx="3725463" cy="3189712"/>
            <a:chOff x="106387" y="1265658"/>
            <a:chExt cx="3725463" cy="3189712"/>
          </a:xfrm>
        </p:grpSpPr>
        <p:pic>
          <p:nvPicPr>
            <p:cNvPr id="39" name="Picture 16" descr="Slikovni rezultat za user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995" y="2146327"/>
              <a:ext cx="783801" cy="68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2994761" y="2053991"/>
              <a:ext cx="837089" cy="792088"/>
              <a:chOff x="2336262" y="975883"/>
              <a:chExt cx="837089" cy="792088"/>
            </a:xfrm>
          </p:grpSpPr>
          <p:pic>
            <p:nvPicPr>
              <p:cNvPr id="45" name="Picture 2" descr="Slikovni rezultat za application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262" y="975883"/>
                <a:ext cx="792088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336262" y="1226723"/>
                <a:ext cx="837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b="1" dirty="0" smtClean="0">
                    <a:solidFill>
                      <a:srgbClr val="002060"/>
                    </a:solidFill>
                    <a:latin typeface="+mn-lt"/>
                  </a:rPr>
                  <a:t>URZAP</a:t>
                </a:r>
                <a:endParaRPr lang="hr-HR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pic>
          <p:nvPicPr>
            <p:cNvPr id="41" name="Picture 13" descr="Slikovni rezultat za document sca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87" y="3409221"/>
              <a:ext cx="1923067" cy="1046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0" descr="Arrows-Right-2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96002">
              <a:off x="2436218" y="1265658"/>
              <a:ext cx="693985" cy="693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8" descr="Arrows-Right-3 ic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3137">
              <a:off x="1241602" y="2540948"/>
              <a:ext cx="719560" cy="719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943981" y="3573616"/>
              <a:ext cx="16587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b="1" dirty="0" smtClean="0">
                  <a:solidFill>
                    <a:srgbClr val="002060"/>
                  </a:solidFill>
                  <a:latin typeface="+mn-lt"/>
                </a:rPr>
                <a:t>URZAP prima poštu i</a:t>
              </a:r>
            </a:p>
            <a:p>
              <a:r>
                <a:rPr lang="hr-HR" sz="1100" b="1" dirty="0">
                  <a:solidFill>
                    <a:srgbClr val="002060"/>
                  </a:solidFill>
                  <a:latin typeface="+mn-lt"/>
                </a:rPr>
                <a:t>s</a:t>
              </a:r>
              <a:r>
                <a:rPr lang="hr-HR" sz="1100" b="1" dirty="0" smtClean="0">
                  <a:solidFill>
                    <a:srgbClr val="002060"/>
                  </a:solidFill>
                  <a:latin typeface="+mn-lt"/>
                </a:rPr>
                <a:t>kenira ulazni dokument.</a:t>
              </a:r>
              <a:endParaRPr lang="hr-HR" sz="11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64144" y="1038708"/>
            <a:ext cx="6228710" cy="1375875"/>
            <a:chOff x="5206318" y="1049303"/>
            <a:chExt cx="6228710" cy="1375875"/>
          </a:xfrm>
        </p:grpSpPr>
        <p:pic>
          <p:nvPicPr>
            <p:cNvPr id="48" name="Picture 16" descr="Slikovni rezultat za user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471" y="1612652"/>
              <a:ext cx="783801" cy="68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oup 48"/>
            <p:cNvGrpSpPr/>
            <p:nvPr/>
          </p:nvGrpSpPr>
          <p:grpSpPr>
            <a:xfrm>
              <a:off x="7073157" y="1510734"/>
              <a:ext cx="856325" cy="792088"/>
              <a:chOff x="8112224" y="1510734"/>
              <a:chExt cx="856325" cy="792088"/>
            </a:xfrm>
          </p:grpSpPr>
          <p:pic>
            <p:nvPicPr>
              <p:cNvPr id="56" name="Picture 2" descr="Slikovni rezultat za application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2224" y="1510734"/>
                <a:ext cx="792088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8112224" y="1786727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b="1" dirty="0" smtClean="0">
                    <a:solidFill>
                      <a:srgbClr val="002060"/>
                    </a:solidFill>
                    <a:latin typeface="+mn-lt"/>
                  </a:rPr>
                  <a:t>DIGSIG</a:t>
                </a:r>
                <a:endParaRPr lang="hr-HR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pic>
          <p:nvPicPr>
            <p:cNvPr id="50" name="Picture 15" descr="C:\Users\pfrankovic\ownCloud\HEP\Ikonice\shine-icon-set\png\256x256\business_users_edit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304" y="1560639"/>
              <a:ext cx="663904" cy="66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6" descr="Z:\Jdeveloper\myapp\DigSig\ViewController\public_html\images\statusi\ACTI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496" y="1449421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 descr="Arrows-Right-2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478" y="1513591"/>
              <a:ext cx="693985" cy="693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0" descr="Arrows-Right-2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400" y="1558406"/>
              <a:ext cx="693985" cy="693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0" descr="Arrows-Right-2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318" y="1418085"/>
              <a:ext cx="1007092" cy="100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6785591" y="1049303"/>
              <a:ext cx="464943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b="1" dirty="0" smtClean="0">
                  <a:solidFill>
                    <a:srgbClr val="002060"/>
                  </a:solidFill>
                  <a:latin typeface="+mn-lt"/>
                </a:rPr>
                <a:t>Operateru se otvara DIGSIG aplikacija gdje mora definirati potpisnike i pravila potpisivanja. Nakon toga aktivira proces. (2 kruga svaki s  po 1 potpisnikom)</a:t>
              </a:r>
              <a:endParaRPr lang="hr-HR" sz="11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109193" y="2564587"/>
            <a:ext cx="2739792" cy="4029486"/>
            <a:chOff x="9191113" y="2381883"/>
            <a:chExt cx="2739792" cy="4029486"/>
          </a:xfrm>
        </p:grpSpPr>
        <p:grpSp>
          <p:nvGrpSpPr>
            <p:cNvPr id="59" name="Group 58"/>
            <p:cNvGrpSpPr/>
            <p:nvPr/>
          </p:nvGrpSpPr>
          <p:grpSpPr>
            <a:xfrm>
              <a:off x="9191113" y="2381883"/>
              <a:ext cx="2349910" cy="3441943"/>
              <a:chOff x="9191113" y="2381883"/>
              <a:chExt cx="2349910" cy="3441943"/>
            </a:xfrm>
          </p:grpSpPr>
          <p:pic>
            <p:nvPicPr>
              <p:cNvPr id="61" name="Picture 18" descr="C:\Users\pfrankovic\ownCloud\HEP\Ikonice\shine-icon-set\png\256x256\business_use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6977" y="5016989"/>
                <a:ext cx="778768" cy="778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0" descr="Arrows-Right-2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916589">
                <a:off x="10847037" y="2381883"/>
                <a:ext cx="693985" cy="69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3" name="Group 62"/>
              <p:cNvGrpSpPr/>
              <p:nvPr/>
            </p:nvGrpSpPr>
            <p:grpSpPr>
              <a:xfrm>
                <a:off x="10560495" y="3082919"/>
                <a:ext cx="707432" cy="962954"/>
                <a:chOff x="9060850" y="2464288"/>
                <a:chExt cx="707432" cy="962954"/>
              </a:xfrm>
            </p:grpSpPr>
            <p:pic>
              <p:nvPicPr>
                <p:cNvPr id="71" name="Picture 20" descr="C:\Users\pfrankovic\ownCloud\HEP\Ikonice\coquette-icons-set\png\128x128\mail_send.pn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60850" y="2464288"/>
                  <a:ext cx="707432" cy="707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 descr="url icon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37332" y="2968174"/>
                  <a:ext cx="459068" cy="459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9408368" y="4440699"/>
                <a:ext cx="856325" cy="792088"/>
                <a:chOff x="8112224" y="1510734"/>
                <a:chExt cx="856325" cy="792088"/>
              </a:xfrm>
            </p:grpSpPr>
            <p:pic>
              <p:nvPicPr>
                <p:cNvPr id="69" name="Picture 2" descr="Slikovni rezultat za application icon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2224" y="1510734"/>
                  <a:ext cx="792088" cy="7920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>
                <a:xfrm>
                  <a:off x="8112224" y="1786727"/>
                  <a:ext cx="856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b="1" dirty="0" smtClean="0">
                      <a:solidFill>
                        <a:srgbClr val="002060"/>
                      </a:solidFill>
                      <a:latin typeface="+mn-lt"/>
                    </a:rPr>
                    <a:t>DIGSIG</a:t>
                  </a:r>
                  <a:endParaRPr lang="hr-HR" b="1" dirty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65" name="Picture 22" descr="http://icons.iconarchive.com/icons/oxygen-icons.org/oxygen/128/Mimetypes-application-pgp-signature-icon.pn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1113" y="2684108"/>
                <a:ext cx="853937" cy="853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0" descr="Arrows-Right-2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0741042" y="4130185"/>
                <a:ext cx="693985" cy="69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0" descr="Arrows-Right-2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917637">
                <a:off x="9780804" y="5129840"/>
                <a:ext cx="693985" cy="69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0" descr="Arrows-Right-2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9297107" y="3692921"/>
                <a:ext cx="693985" cy="69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TextBox 59"/>
            <p:cNvSpPr txBox="1"/>
            <p:nvPr/>
          </p:nvSpPr>
          <p:spPr>
            <a:xfrm>
              <a:off x="9297106" y="5811205"/>
              <a:ext cx="26337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b="1" dirty="0" smtClean="0">
                  <a:solidFill>
                    <a:srgbClr val="002060"/>
                  </a:solidFill>
                  <a:latin typeface="+mn-lt"/>
                </a:rPr>
                <a:t>Potpisnik 1. kruga dobije obavijest o potpisivanju i prati poveznicu do DIGSIG-a gdje potpisuje dokument.</a:t>
              </a:r>
              <a:endParaRPr lang="hr-HR" sz="11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610127" y="2698801"/>
            <a:ext cx="3293465" cy="3617400"/>
            <a:chOff x="5610127" y="2698801"/>
            <a:chExt cx="3293465" cy="3617400"/>
          </a:xfrm>
        </p:grpSpPr>
        <p:grpSp>
          <p:nvGrpSpPr>
            <p:cNvPr id="74" name="Group 73"/>
            <p:cNvGrpSpPr/>
            <p:nvPr/>
          </p:nvGrpSpPr>
          <p:grpSpPr>
            <a:xfrm>
              <a:off x="5884622" y="2826932"/>
              <a:ext cx="3018970" cy="3489269"/>
              <a:chOff x="5884622" y="2826932"/>
              <a:chExt cx="3018970" cy="3489269"/>
            </a:xfrm>
          </p:grpSpPr>
          <p:pic>
            <p:nvPicPr>
              <p:cNvPr id="76" name="Picture 17" descr="C:\Users\pfrankovic\ownCloud\HEP\Ikonice\shine-icon-set\png\256x256\business_use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5861" y="5247881"/>
                <a:ext cx="778768" cy="778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5915547" y="5524113"/>
                <a:ext cx="856325" cy="792088"/>
                <a:chOff x="8112224" y="1510734"/>
                <a:chExt cx="856325" cy="792088"/>
              </a:xfrm>
            </p:grpSpPr>
            <p:pic>
              <p:nvPicPr>
                <p:cNvPr id="86" name="Picture 2" descr="Slikovni rezultat za application icon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2224" y="1510734"/>
                  <a:ext cx="792088" cy="7920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8112224" y="1786727"/>
                  <a:ext cx="856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b="1" dirty="0" smtClean="0">
                      <a:solidFill>
                        <a:srgbClr val="002060"/>
                      </a:solidFill>
                      <a:latin typeface="+mn-lt"/>
                    </a:rPr>
                    <a:t>DIGSIG</a:t>
                  </a:r>
                  <a:endParaRPr lang="hr-HR" b="1" dirty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78" name="Picture 18" descr="Arrows-Right-3 ico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251119">
                <a:off x="7842520" y="2826932"/>
                <a:ext cx="1061072" cy="1061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9" name="Group 78"/>
              <p:cNvGrpSpPr/>
              <p:nvPr/>
            </p:nvGrpSpPr>
            <p:grpSpPr>
              <a:xfrm>
                <a:off x="7157813" y="3323632"/>
                <a:ext cx="707432" cy="962954"/>
                <a:chOff x="9238084" y="3814267"/>
                <a:chExt cx="707432" cy="962954"/>
              </a:xfrm>
            </p:grpSpPr>
            <p:pic>
              <p:nvPicPr>
                <p:cNvPr id="84" name="Picture 20" descr="C:\Users\pfrankovic\ownCloud\HEP\Ikonice\coquette-icons-set\png\128x128\mail_send.pn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38084" y="3814267"/>
                  <a:ext cx="707432" cy="707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6" descr="url icon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14566" y="4318153"/>
                  <a:ext cx="459068" cy="459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0" name="Picture 18" descr="Arrows-Right-3 ico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08502">
                <a:off x="7263710" y="4410411"/>
                <a:ext cx="719560" cy="719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0" descr="Arrows-Right-2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833324">
                <a:off x="6798808" y="5448764"/>
                <a:ext cx="693985" cy="69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2" descr="http://icons.iconarchive.com/icons/oxygen-icons.org/oxygen/128/Mimetypes-application-pgp-signature-icon.pn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622" y="4107035"/>
                <a:ext cx="853937" cy="853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0" descr="Arrows-Right-2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93351">
                <a:off x="5892193" y="4911235"/>
                <a:ext cx="693985" cy="69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5610127" y="2698801"/>
              <a:ext cx="2633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b="1" dirty="0" smtClean="0">
                  <a:solidFill>
                    <a:srgbClr val="002060"/>
                  </a:solidFill>
                  <a:latin typeface="+mn-lt"/>
                </a:rPr>
                <a:t>Nakon završetka 1. kruga, potpisnik 2. kruga dobije obavijest o potpisivanju i prati poveznicu do DIGSIG-a gdje potpisuje dokument.</a:t>
              </a:r>
              <a:endParaRPr lang="hr-HR" sz="1100" b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0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8"/>
    </mc:Choice>
    <mc:Fallback xmlns="">
      <p:transition spd="slow" advTm="41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heme/theme1.xml><?xml version="1.0" encoding="utf-8"?>
<a:theme xmlns:a="http://schemas.openxmlformats.org/drawingml/2006/main" name="HEPdd-template (1)">
  <a:themeElements>
    <a:clrScheme name="HEP SHEMA BOJA">
      <a:dk1>
        <a:srgbClr val="595959"/>
      </a:dk1>
      <a:lt1>
        <a:sysClr val="window" lastClr="FFFFFF"/>
      </a:lt1>
      <a:dk2>
        <a:srgbClr val="2F5897"/>
      </a:dk2>
      <a:lt2>
        <a:srgbClr val="E4E9EF"/>
      </a:lt2>
      <a:accent1>
        <a:srgbClr val="234171"/>
      </a:accent1>
      <a:accent2>
        <a:srgbClr val="BF0000"/>
      </a:accent2>
      <a:accent3>
        <a:srgbClr val="A9C0E4"/>
      </a:accent3>
      <a:accent4>
        <a:srgbClr val="2F75FF"/>
      </a:accent4>
      <a:accent5>
        <a:srgbClr val="FF0000"/>
      </a:accent5>
      <a:accent6>
        <a:srgbClr val="758085"/>
      </a:accent6>
      <a:hlink>
        <a:srgbClr val="00206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-template.potx" id="{07D0C90A-7A7F-4C6D-9085-5BE7E5563D9E}" vid="{5745CF2A-872C-45DB-A9F9-75A34D7F7A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P SHEMA BOJA">
    <a:dk1>
      <a:srgbClr val="595959"/>
    </a:dk1>
    <a:lt1>
      <a:sysClr val="window" lastClr="FFFFFF"/>
    </a:lt1>
    <a:dk2>
      <a:srgbClr val="2F5897"/>
    </a:dk2>
    <a:lt2>
      <a:srgbClr val="E4E9EF"/>
    </a:lt2>
    <a:accent1>
      <a:srgbClr val="234171"/>
    </a:accent1>
    <a:accent2>
      <a:srgbClr val="BF0000"/>
    </a:accent2>
    <a:accent3>
      <a:srgbClr val="A9C0E4"/>
    </a:accent3>
    <a:accent4>
      <a:srgbClr val="2F75FF"/>
    </a:accent4>
    <a:accent5>
      <a:srgbClr val="FF0000"/>
    </a:accent5>
    <a:accent6>
      <a:srgbClr val="758085"/>
    </a:accent6>
    <a:hlink>
      <a:srgbClr val="00206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A86B4B86C2EB4EA0C36F4A02EDE083" ma:contentTypeVersion="0" ma:contentTypeDescription="Stvaranje novog dokumenta." ma:contentTypeScope="" ma:versionID="38f5b68de4b62eb344dec9452bf556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a97e57f17dc6da829d89cd5bbcb0b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2D6A0C-440A-433F-86AF-13F266789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01F8C3-98DE-4513-8737-A06E3181F4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C448D5-C623-4794-B4DE-8700679006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1390</Words>
  <Application>Microsoft Office PowerPoint</Application>
  <PresentationFormat>Custom</PresentationFormat>
  <Paragraphs>267</Paragraphs>
  <Slides>24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 Light</vt:lpstr>
      <vt:lpstr>Wingdings</vt:lpstr>
      <vt:lpstr>HEPdd-template (1)</vt:lpstr>
      <vt:lpstr>PowerPoint Presentation</vt:lpstr>
      <vt:lpstr>PowerPoint Presentation</vt:lpstr>
      <vt:lpstr>HEP grupa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Patrik Franković</dc:creator>
  <cp:lastModifiedBy>DELL</cp:lastModifiedBy>
  <cp:revision>204</cp:revision>
  <dcterms:created xsi:type="dcterms:W3CDTF">2019-05-08T11:22:11Z</dcterms:created>
  <dcterms:modified xsi:type="dcterms:W3CDTF">2019-10-18T09:20:33Z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0x010100CFA86B4B86C2EB4EA0C36F4A02EDE083</vt:lpwstr>
  </property>
</Properties>
</file>