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6" r:id="rId15"/>
    <p:sldId id="307" r:id="rId16"/>
    <p:sldId id="302" r:id="rId17"/>
    <p:sldId id="303" r:id="rId18"/>
    <p:sldId id="304" r:id="rId19"/>
    <p:sldId id="306" r:id="rId20"/>
    <p:sldId id="298" r:id="rId21"/>
    <p:sldId id="305" r:id="rId22"/>
    <p:sldId id="287" r:id="rId23"/>
  </p:sldIdLst>
  <p:sldSz cx="9144000" cy="6858000" type="screen4x3"/>
  <p:notesSz cx="7099300" cy="102346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EBB3"/>
    <a:srgbClr val="FFA7A7"/>
    <a:srgbClr val="932131"/>
    <a:srgbClr val="334B4A"/>
    <a:srgbClr val="E56164"/>
    <a:srgbClr val="E24E52"/>
    <a:srgbClr val="390D13"/>
    <a:srgbClr val="410F16"/>
    <a:srgbClr val="671722"/>
    <a:srgbClr val="7A1C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999" autoAdjust="0"/>
    <p:restoredTop sz="67894" autoAdjust="0"/>
  </p:normalViewPr>
  <p:slideViewPr>
    <p:cSldViewPr snapToGrid="0">
      <p:cViewPr varScale="1">
        <p:scale>
          <a:sx n="84" d="100"/>
          <a:sy n="84" d="100"/>
        </p:scale>
        <p:origin x="-50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95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EE646-6999-4681-BC9E-ACE1F8F0FB3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6C3850E-1597-4198-BB1C-7F9C03503FC1}">
      <dgm:prSet/>
      <dgm:spPr/>
      <dgm:t>
        <a:bodyPr/>
        <a:lstStyle/>
        <a:p>
          <a:pPr rtl="0"/>
          <a:r>
            <a:rPr lang="hr-HR" dirty="0" smtClean="0"/>
            <a:t>BPG model</a:t>
          </a:r>
          <a:endParaRPr lang="hr-HR" dirty="0"/>
        </a:p>
      </dgm:t>
    </dgm:pt>
    <dgm:pt modelId="{E251B8C6-CA8B-4184-B04D-E736B4746404}" type="parTrans" cxnId="{9C71C57F-E5D6-47B3-A68A-7776BF4EC3C9}">
      <dgm:prSet/>
      <dgm:spPr/>
      <dgm:t>
        <a:bodyPr/>
        <a:lstStyle/>
        <a:p>
          <a:endParaRPr lang="hr-HR"/>
        </a:p>
      </dgm:t>
    </dgm:pt>
    <dgm:pt modelId="{99BE4D38-28D2-4960-9D6C-E0D4D6CE5A23}" type="sibTrans" cxnId="{9C71C57F-E5D6-47B3-A68A-7776BF4EC3C9}">
      <dgm:prSet/>
      <dgm:spPr/>
      <dgm:t>
        <a:bodyPr/>
        <a:lstStyle/>
        <a:p>
          <a:endParaRPr lang="hr-HR"/>
        </a:p>
      </dgm:t>
    </dgm:pt>
    <dgm:pt modelId="{DB196484-2667-4410-9E84-CBA3267539D2}">
      <dgm:prSet/>
      <dgm:spPr/>
      <dgm:t>
        <a:bodyPr/>
        <a:lstStyle/>
        <a:p>
          <a:pPr rtl="0"/>
          <a:r>
            <a:rPr lang="hr-HR" dirty="0" smtClean="0"/>
            <a:t>Uloge i odgovornosti</a:t>
          </a:r>
          <a:endParaRPr lang="hr-HR" dirty="0"/>
        </a:p>
      </dgm:t>
    </dgm:pt>
    <dgm:pt modelId="{C27459DA-AB29-4A68-B32C-83CC42660ADF}" type="parTrans" cxnId="{B4A6099F-2F0F-48CF-8EA9-E8BCDC526D4A}">
      <dgm:prSet/>
      <dgm:spPr/>
      <dgm:t>
        <a:bodyPr/>
        <a:lstStyle/>
        <a:p>
          <a:endParaRPr lang="hr-HR"/>
        </a:p>
      </dgm:t>
    </dgm:pt>
    <dgm:pt modelId="{DCAD1335-5036-4F38-B78B-2FD431E26BC2}" type="sibTrans" cxnId="{B4A6099F-2F0F-48CF-8EA9-E8BCDC526D4A}">
      <dgm:prSet/>
      <dgm:spPr/>
      <dgm:t>
        <a:bodyPr/>
        <a:lstStyle/>
        <a:p>
          <a:endParaRPr lang="hr-HR"/>
        </a:p>
      </dgm:t>
    </dgm:pt>
    <dgm:pt modelId="{CEE08968-4C06-4EB2-8B56-3B55A54D8A72}">
      <dgm:prSet/>
      <dgm:spPr/>
      <dgm:t>
        <a:bodyPr/>
        <a:lstStyle/>
        <a:p>
          <a:pPr rtl="0"/>
          <a:r>
            <a:rPr lang="hr-HR" dirty="0" smtClean="0"/>
            <a:t>Akcijski plan</a:t>
          </a:r>
          <a:endParaRPr lang="hr-HR" dirty="0"/>
        </a:p>
      </dgm:t>
    </dgm:pt>
    <dgm:pt modelId="{E1DC7782-6659-4F75-B0BF-DFD3DA39E7A2}" type="parTrans" cxnId="{B483A1ED-7F45-4FC8-87CE-AD55D12F1A4B}">
      <dgm:prSet/>
      <dgm:spPr/>
      <dgm:t>
        <a:bodyPr/>
        <a:lstStyle/>
        <a:p>
          <a:endParaRPr lang="hr-HR"/>
        </a:p>
      </dgm:t>
    </dgm:pt>
    <dgm:pt modelId="{1AEE3E88-1504-44C8-A059-971FC7BE2CE0}" type="sibTrans" cxnId="{B483A1ED-7F45-4FC8-87CE-AD55D12F1A4B}">
      <dgm:prSet/>
      <dgm:spPr/>
      <dgm:t>
        <a:bodyPr/>
        <a:lstStyle/>
        <a:p>
          <a:endParaRPr lang="hr-HR"/>
        </a:p>
      </dgm:t>
    </dgm:pt>
    <dgm:pt modelId="{2B1F6304-184F-4CC9-9625-440135D5E993}">
      <dgm:prSet/>
      <dgm:spPr/>
      <dgm:t>
        <a:bodyPr/>
        <a:lstStyle/>
        <a:p>
          <a:pPr rtl="0"/>
          <a:r>
            <a:rPr lang="hr-HR" dirty="0" smtClean="0"/>
            <a:t>Komponente modela</a:t>
          </a:r>
          <a:endParaRPr lang="hr-HR" dirty="0"/>
        </a:p>
      </dgm:t>
    </dgm:pt>
    <dgm:pt modelId="{48D7B686-546B-4494-B182-70631CEE9389}" type="parTrans" cxnId="{97B86A00-25FF-4AA2-8241-B7BFE74A1CA8}">
      <dgm:prSet/>
      <dgm:spPr/>
      <dgm:t>
        <a:bodyPr/>
        <a:lstStyle/>
        <a:p>
          <a:endParaRPr lang="hr-HR"/>
        </a:p>
      </dgm:t>
    </dgm:pt>
    <dgm:pt modelId="{18EDB952-B0D8-4A94-9D9D-E3D404422161}" type="sibTrans" cxnId="{97B86A00-25FF-4AA2-8241-B7BFE74A1CA8}">
      <dgm:prSet/>
      <dgm:spPr/>
      <dgm:t>
        <a:bodyPr/>
        <a:lstStyle/>
        <a:p>
          <a:endParaRPr lang="hr-HR"/>
        </a:p>
      </dgm:t>
    </dgm:pt>
    <dgm:pt modelId="{D3299714-556F-4400-9517-91A25DA941DB}">
      <dgm:prSet/>
      <dgm:spPr/>
      <dgm:t>
        <a:bodyPr/>
        <a:lstStyle/>
        <a:p>
          <a:r>
            <a:rPr lang="hr-HR" dirty="0" smtClean="0"/>
            <a:t>Mehanizmi implementacije</a:t>
          </a:r>
          <a:endParaRPr lang="hr-HR" dirty="0"/>
        </a:p>
      </dgm:t>
    </dgm:pt>
    <dgm:pt modelId="{08FD0618-051B-46CD-AAB4-608D5DAAD789}" type="parTrans" cxnId="{BB9AFA2D-D84D-426A-9CA9-FF1CC1576D25}">
      <dgm:prSet/>
      <dgm:spPr/>
      <dgm:t>
        <a:bodyPr/>
        <a:lstStyle/>
        <a:p>
          <a:endParaRPr lang="hr-HR"/>
        </a:p>
      </dgm:t>
    </dgm:pt>
    <dgm:pt modelId="{789ABFD7-025F-47A8-8AE9-CA533844B423}" type="sibTrans" cxnId="{BB9AFA2D-D84D-426A-9CA9-FF1CC1576D25}">
      <dgm:prSet/>
      <dgm:spPr/>
      <dgm:t>
        <a:bodyPr/>
        <a:lstStyle/>
        <a:p>
          <a:endParaRPr lang="hr-HR"/>
        </a:p>
      </dgm:t>
    </dgm:pt>
    <dgm:pt modelId="{D2723C4C-7995-4921-9C74-3CB6214055D5}">
      <dgm:prSet/>
      <dgm:spPr/>
      <dgm:t>
        <a:bodyPr/>
        <a:lstStyle/>
        <a:p>
          <a:r>
            <a:rPr lang="hr-HR" dirty="0" smtClean="0"/>
            <a:t>Kritični faktori uspješnosti</a:t>
          </a:r>
          <a:endParaRPr lang="hr-HR" dirty="0"/>
        </a:p>
      </dgm:t>
    </dgm:pt>
    <dgm:pt modelId="{5423AB25-B9EB-4248-B23C-11BFCE8BD9F7}" type="parTrans" cxnId="{51F5D73D-61AB-4AFA-9A04-961F927DD0B5}">
      <dgm:prSet/>
      <dgm:spPr/>
      <dgm:t>
        <a:bodyPr/>
        <a:lstStyle/>
        <a:p>
          <a:endParaRPr lang="hr-HR"/>
        </a:p>
      </dgm:t>
    </dgm:pt>
    <dgm:pt modelId="{ACDBE5A2-4482-4FC1-824A-1BCFB8B574A4}" type="sibTrans" cxnId="{51F5D73D-61AB-4AFA-9A04-961F927DD0B5}">
      <dgm:prSet/>
      <dgm:spPr/>
      <dgm:t>
        <a:bodyPr/>
        <a:lstStyle/>
        <a:p>
          <a:endParaRPr lang="hr-HR"/>
        </a:p>
      </dgm:t>
    </dgm:pt>
    <dgm:pt modelId="{12D96A02-C26C-40C3-844A-AC213A007693}" type="pres">
      <dgm:prSet presAssocID="{E9DEE646-6999-4681-BC9E-ACE1F8F0FB3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76B7EDE4-8ACF-4A4B-813C-D63D0B85D1BD}" type="pres">
      <dgm:prSet presAssocID="{E9DEE646-6999-4681-BC9E-ACE1F8F0FB32}" presName="pyramid" presStyleLbl="node1" presStyleIdx="0" presStyleCnt="1" custLinFactNeighborX="622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r-HR"/>
        </a:p>
      </dgm:t>
    </dgm:pt>
    <dgm:pt modelId="{49733C27-C36C-4435-A928-AEC356698879}" type="pres">
      <dgm:prSet presAssocID="{E9DEE646-6999-4681-BC9E-ACE1F8F0FB32}" presName="theList" presStyleCnt="0"/>
      <dgm:spPr/>
    </dgm:pt>
    <dgm:pt modelId="{50D3B377-6E68-4CBC-BC40-9120C0B7CEED}" type="pres">
      <dgm:prSet presAssocID="{76C3850E-1597-4198-BB1C-7F9C03503FC1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C97093-F184-41BA-8682-6C4AF4AD0322}" type="pres">
      <dgm:prSet presAssocID="{76C3850E-1597-4198-BB1C-7F9C03503FC1}" presName="aSpace" presStyleCnt="0"/>
      <dgm:spPr/>
    </dgm:pt>
    <dgm:pt modelId="{82AADC2B-C810-4C2A-942F-6705A13B5576}" type="pres">
      <dgm:prSet presAssocID="{2B1F6304-184F-4CC9-9625-440135D5E993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5792E1-5622-4C11-B878-4E432B9E2B3A}" type="pres">
      <dgm:prSet presAssocID="{2B1F6304-184F-4CC9-9625-440135D5E993}" presName="aSpace" presStyleCnt="0"/>
      <dgm:spPr/>
    </dgm:pt>
    <dgm:pt modelId="{075DCEFD-7427-4680-88DE-7775D98426A7}" type="pres">
      <dgm:prSet presAssocID="{D3299714-556F-4400-9517-91A25DA941DB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723587-1143-4EC5-A3AA-DC97ED706EAA}" type="pres">
      <dgm:prSet presAssocID="{D3299714-556F-4400-9517-91A25DA941DB}" presName="aSpace" presStyleCnt="0"/>
      <dgm:spPr/>
    </dgm:pt>
    <dgm:pt modelId="{8CC5A95A-1921-4292-AB7A-91828C6D264A}" type="pres">
      <dgm:prSet presAssocID="{DB196484-2667-4410-9E84-CBA3267539D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885372-A85B-4392-87BC-ED6D427E9377}" type="pres">
      <dgm:prSet presAssocID="{DB196484-2667-4410-9E84-CBA3267539D2}" presName="aSpace" presStyleCnt="0"/>
      <dgm:spPr/>
    </dgm:pt>
    <dgm:pt modelId="{10DE32C5-CD4D-40B9-89F2-0E50A617DBA3}" type="pres">
      <dgm:prSet presAssocID="{D2723C4C-7995-4921-9C74-3CB6214055D5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8AC46F-899D-4925-96D0-3404452921C8}" type="pres">
      <dgm:prSet presAssocID="{D2723C4C-7995-4921-9C74-3CB6214055D5}" presName="aSpace" presStyleCnt="0"/>
      <dgm:spPr/>
    </dgm:pt>
    <dgm:pt modelId="{A6E6FF6F-D38B-48EB-BA59-97C901DD2A78}" type="pres">
      <dgm:prSet presAssocID="{CEE08968-4C06-4EB2-8B56-3B55A54D8A7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AE61C1-1F94-4699-99DE-C4300B08B41B}" type="pres">
      <dgm:prSet presAssocID="{CEE08968-4C06-4EB2-8B56-3B55A54D8A72}" presName="aSpace" presStyleCnt="0"/>
      <dgm:spPr/>
    </dgm:pt>
  </dgm:ptLst>
  <dgm:cxnLst>
    <dgm:cxn modelId="{B3ABA242-3947-425A-BD2A-9723F9F6AB15}" type="presOf" srcId="{D2723C4C-7995-4921-9C74-3CB6214055D5}" destId="{10DE32C5-CD4D-40B9-89F2-0E50A617DBA3}" srcOrd="0" destOrd="0" presId="urn:microsoft.com/office/officeart/2005/8/layout/pyramid2"/>
    <dgm:cxn modelId="{51F5D73D-61AB-4AFA-9A04-961F927DD0B5}" srcId="{E9DEE646-6999-4681-BC9E-ACE1F8F0FB32}" destId="{D2723C4C-7995-4921-9C74-3CB6214055D5}" srcOrd="4" destOrd="0" parTransId="{5423AB25-B9EB-4248-B23C-11BFCE8BD9F7}" sibTransId="{ACDBE5A2-4482-4FC1-824A-1BCFB8B574A4}"/>
    <dgm:cxn modelId="{84BE12F0-ED34-4ACE-900B-413D405E68E6}" type="presOf" srcId="{D3299714-556F-4400-9517-91A25DA941DB}" destId="{075DCEFD-7427-4680-88DE-7775D98426A7}" srcOrd="0" destOrd="0" presId="urn:microsoft.com/office/officeart/2005/8/layout/pyramid2"/>
    <dgm:cxn modelId="{173E5E03-FA9C-48CC-8248-D2394B7A1846}" type="presOf" srcId="{E9DEE646-6999-4681-BC9E-ACE1F8F0FB32}" destId="{12D96A02-C26C-40C3-844A-AC213A007693}" srcOrd="0" destOrd="0" presId="urn:microsoft.com/office/officeart/2005/8/layout/pyramid2"/>
    <dgm:cxn modelId="{B4A6099F-2F0F-48CF-8EA9-E8BCDC526D4A}" srcId="{E9DEE646-6999-4681-BC9E-ACE1F8F0FB32}" destId="{DB196484-2667-4410-9E84-CBA3267539D2}" srcOrd="3" destOrd="0" parTransId="{C27459DA-AB29-4A68-B32C-83CC42660ADF}" sibTransId="{DCAD1335-5036-4F38-B78B-2FD431E26BC2}"/>
    <dgm:cxn modelId="{C7B493CD-B0D9-44E1-B523-5A7B485D4FE5}" type="presOf" srcId="{DB196484-2667-4410-9E84-CBA3267539D2}" destId="{8CC5A95A-1921-4292-AB7A-91828C6D264A}" srcOrd="0" destOrd="0" presId="urn:microsoft.com/office/officeart/2005/8/layout/pyramid2"/>
    <dgm:cxn modelId="{5F7D2CF0-49E1-46E6-9F1B-CC129F991B95}" type="presOf" srcId="{2B1F6304-184F-4CC9-9625-440135D5E993}" destId="{82AADC2B-C810-4C2A-942F-6705A13B5576}" srcOrd="0" destOrd="0" presId="urn:microsoft.com/office/officeart/2005/8/layout/pyramid2"/>
    <dgm:cxn modelId="{97B86A00-25FF-4AA2-8241-B7BFE74A1CA8}" srcId="{E9DEE646-6999-4681-BC9E-ACE1F8F0FB32}" destId="{2B1F6304-184F-4CC9-9625-440135D5E993}" srcOrd="1" destOrd="0" parTransId="{48D7B686-546B-4494-B182-70631CEE9389}" sibTransId="{18EDB952-B0D8-4A94-9D9D-E3D404422161}"/>
    <dgm:cxn modelId="{9C049E8C-0682-43FA-8200-E3D4C7012A8A}" type="presOf" srcId="{76C3850E-1597-4198-BB1C-7F9C03503FC1}" destId="{50D3B377-6E68-4CBC-BC40-9120C0B7CEED}" srcOrd="0" destOrd="0" presId="urn:microsoft.com/office/officeart/2005/8/layout/pyramid2"/>
    <dgm:cxn modelId="{9C71C57F-E5D6-47B3-A68A-7776BF4EC3C9}" srcId="{E9DEE646-6999-4681-BC9E-ACE1F8F0FB32}" destId="{76C3850E-1597-4198-BB1C-7F9C03503FC1}" srcOrd="0" destOrd="0" parTransId="{E251B8C6-CA8B-4184-B04D-E736B4746404}" sibTransId="{99BE4D38-28D2-4960-9D6C-E0D4D6CE5A23}"/>
    <dgm:cxn modelId="{BB9AFA2D-D84D-426A-9CA9-FF1CC1576D25}" srcId="{E9DEE646-6999-4681-BC9E-ACE1F8F0FB32}" destId="{D3299714-556F-4400-9517-91A25DA941DB}" srcOrd="2" destOrd="0" parTransId="{08FD0618-051B-46CD-AAB4-608D5DAAD789}" sibTransId="{789ABFD7-025F-47A8-8AE9-CA533844B423}"/>
    <dgm:cxn modelId="{1594BED7-2D21-4ED1-9CE9-EEEFEBBC2CDC}" type="presOf" srcId="{CEE08968-4C06-4EB2-8B56-3B55A54D8A72}" destId="{A6E6FF6F-D38B-48EB-BA59-97C901DD2A78}" srcOrd="0" destOrd="0" presId="urn:microsoft.com/office/officeart/2005/8/layout/pyramid2"/>
    <dgm:cxn modelId="{B483A1ED-7F45-4FC8-87CE-AD55D12F1A4B}" srcId="{E9DEE646-6999-4681-BC9E-ACE1F8F0FB32}" destId="{CEE08968-4C06-4EB2-8B56-3B55A54D8A72}" srcOrd="5" destOrd="0" parTransId="{E1DC7782-6659-4F75-B0BF-DFD3DA39E7A2}" sibTransId="{1AEE3E88-1504-44C8-A059-971FC7BE2CE0}"/>
    <dgm:cxn modelId="{78ACE7E9-3E59-4338-BFD9-C9C4775B90E1}" type="presParOf" srcId="{12D96A02-C26C-40C3-844A-AC213A007693}" destId="{76B7EDE4-8ACF-4A4B-813C-D63D0B85D1BD}" srcOrd="0" destOrd="0" presId="urn:microsoft.com/office/officeart/2005/8/layout/pyramid2"/>
    <dgm:cxn modelId="{5CB0CC82-219A-4FC5-8B77-5F54513F5CDF}" type="presParOf" srcId="{12D96A02-C26C-40C3-844A-AC213A007693}" destId="{49733C27-C36C-4435-A928-AEC356698879}" srcOrd="1" destOrd="0" presId="urn:microsoft.com/office/officeart/2005/8/layout/pyramid2"/>
    <dgm:cxn modelId="{9C277D98-AEF5-4DE3-9AB0-8DC4FABA5024}" type="presParOf" srcId="{49733C27-C36C-4435-A928-AEC356698879}" destId="{50D3B377-6E68-4CBC-BC40-9120C0B7CEED}" srcOrd="0" destOrd="0" presId="urn:microsoft.com/office/officeart/2005/8/layout/pyramid2"/>
    <dgm:cxn modelId="{57B57FD6-E54F-4139-BFF9-AE89C6DB795A}" type="presParOf" srcId="{49733C27-C36C-4435-A928-AEC356698879}" destId="{BBC97093-F184-41BA-8682-6C4AF4AD0322}" srcOrd="1" destOrd="0" presId="urn:microsoft.com/office/officeart/2005/8/layout/pyramid2"/>
    <dgm:cxn modelId="{BBBDD566-E9DF-40F9-BB25-0576D8F515C2}" type="presParOf" srcId="{49733C27-C36C-4435-A928-AEC356698879}" destId="{82AADC2B-C810-4C2A-942F-6705A13B5576}" srcOrd="2" destOrd="0" presId="urn:microsoft.com/office/officeart/2005/8/layout/pyramid2"/>
    <dgm:cxn modelId="{C044CD72-5EEB-43F0-A64D-AEEE8FD3DA4D}" type="presParOf" srcId="{49733C27-C36C-4435-A928-AEC356698879}" destId="{B75792E1-5622-4C11-B878-4E432B9E2B3A}" srcOrd="3" destOrd="0" presId="urn:microsoft.com/office/officeart/2005/8/layout/pyramid2"/>
    <dgm:cxn modelId="{C6136779-3203-4B8B-92CD-C889753D0CEB}" type="presParOf" srcId="{49733C27-C36C-4435-A928-AEC356698879}" destId="{075DCEFD-7427-4680-88DE-7775D98426A7}" srcOrd="4" destOrd="0" presId="urn:microsoft.com/office/officeart/2005/8/layout/pyramid2"/>
    <dgm:cxn modelId="{480A416A-A9A2-4AC6-A6DD-FC35B4855850}" type="presParOf" srcId="{49733C27-C36C-4435-A928-AEC356698879}" destId="{91723587-1143-4EC5-A3AA-DC97ED706EAA}" srcOrd="5" destOrd="0" presId="urn:microsoft.com/office/officeart/2005/8/layout/pyramid2"/>
    <dgm:cxn modelId="{2C3F5DD3-CA90-4CA9-A8AD-C460B9B27F83}" type="presParOf" srcId="{49733C27-C36C-4435-A928-AEC356698879}" destId="{8CC5A95A-1921-4292-AB7A-91828C6D264A}" srcOrd="6" destOrd="0" presId="urn:microsoft.com/office/officeart/2005/8/layout/pyramid2"/>
    <dgm:cxn modelId="{9A027C7E-556C-4948-B1F3-E5998848D21B}" type="presParOf" srcId="{49733C27-C36C-4435-A928-AEC356698879}" destId="{AB885372-A85B-4392-87BC-ED6D427E9377}" srcOrd="7" destOrd="0" presId="urn:microsoft.com/office/officeart/2005/8/layout/pyramid2"/>
    <dgm:cxn modelId="{F4F79911-077E-4731-8908-99A7ACD38628}" type="presParOf" srcId="{49733C27-C36C-4435-A928-AEC356698879}" destId="{10DE32C5-CD4D-40B9-89F2-0E50A617DBA3}" srcOrd="8" destOrd="0" presId="urn:microsoft.com/office/officeart/2005/8/layout/pyramid2"/>
    <dgm:cxn modelId="{A0EE40BB-7CD5-4C0B-A3FE-1E8337A3A625}" type="presParOf" srcId="{49733C27-C36C-4435-A928-AEC356698879}" destId="{348AC46F-899D-4925-96D0-3404452921C8}" srcOrd="9" destOrd="0" presId="urn:microsoft.com/office/officeart/2005/8/layout/pyramid2"/>
    <dgm:cxn modelId="{384B65FC-44AD-4271-B9C5-C5FD094A7A5F}" type="presParOf" srcId="{49733C27-C36C-4435-A928-AEC356698879}" destId="{A6E6FF6F-D38B-48EB-BA59-97C901DD2A78}" srcOrd="10" destOrd="0" presId="urn:microsoft.com/office/officeart/2005/8/layout/pyramid2"/>
    <dgm:cxn modelId="{1C483611-F438-470C-83E3-BAFD61173DB6}" type="presParOf" srcId="{49733C27-C36C-4435-A928-AEC356698879}" destId="{94AE61C1-1F94-4699-99DE-C4300B08B41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EE03F6B-93AB-4C29-8877-D3EC499CBCBA}" type="datetimeFigureOut">
              <a:rPr lang="hr-HR" smtClean="0"/>
              <a:pPr/>
              <a:t>19.10.2015.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7D021F-1158-400D-9F6E-C9985D28F8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6400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D60B8F-947A-4AA0-8AD4-83C8394CF202}" type="datetimeFigureOut">
              <a:rPr lang="hr-HR" smtClean="0"/>
              <a:pPr/>
              <a:t>19.10.2015.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775A6EA-FA6A-403C-8EC2-C04FE02193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250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3702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 smtClean="0"/>
              <a:t>Master dokument</a:t>
            </a:r>
          </a:p>
          <a:p>
            <a:r>
              <a:rPr lang="hr-HR" altLang="sr-Latn-RS" dirty="0" smtClean="0"/>
              <a:t>Definirane odgovornosti ostvaruju i povećavaju svijest o važnosti poslovnih procesa</a:t>
            </a:r>
          </a:p>
          <a:p>
            <a:r>
              <a:rPr lang="hr-HR" altLang="sr-Latn-RS" dirty="0" smtClean="0"/>
              <a:t>Napor koji traže su: </a:t>
            </a:r>
            <a:r>
              <a:rPr lang="hr-HR" altLang="sr-Latn-RS" dirty="0" err="1" smtClean="0"/>
              <a:t>proaktvno</a:t>
            </a:r>
            <a:r>
              <a:rPr lang="hr-HR" altLang="sr-Latn-RS" dirty="0" smtClean="0"/>
              <a:t> promišljanje o procesima i zajednički sastanak-usuglašavanje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178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hr-HR" dirty="0" smtClean="0">
                <a:ea typeface="ＭＳ Ｐゴシック" pitchFamily="34" charset="-128"/>
              </a:rPr>
              <a:t>Tipični životni ciklus poslovnog</a:t>
            </a:r>
            <a:r>
              <a:rPr lang="hr-HR" baseline="0" dirty="0" smtClean="0">
                <a:ea typeface="ＭＳ Ｐゴシック" pitchFamily="34" charset="-128"/>
              </a:rPr>
              <a:t> procesa. </a:t>
            </a:r>
          </a:p>
          <a:p>
            <a:pPr defTabSz="990478">
              <a:defRPr/>
            </a:pPr>
            <a:r>
              <a:rPr lang="hr-HR" baseline="0" dirty="0" smtClean="0">
                <a:ea typeface="ＭＳ Ｐゴシック" pitchFamily="34" charset="-128"/>
              </a:rPr>
              <a:t>Definiranje </a:t>
            </a:r>
            <a:r>
              <a:rPr lang="hr-HR" baseline="0" dirty="0" smtClean="0">
                <a:ea typeface="ＭＳ Ｐゴシック" pitchFamily="34" charset="-128"/>
                <a:sym typeface="Wingdings" panose="05000000000000000000" pitchFamily="2" charset="2"/>
              </a:rPr>
              <a:t> Dizajn Konfiguracija i implementacija  Operativno izvršavanje  Praćenje (</a:t>
            </a:r>
            <a:r>
              <a:rPr lang="hr-HR" baseline="0" dirty="0" err="1" smtClean="0">
                <a:ea typeface="ＭＳ Ｐゴシック" pitchFamily="34" charset="-128"/>
                <a:sym typeface="Wingdings" panose="05000000000000000000" pitchFamily="2" charset="2"/>
              </a:rPr>
              <a:t>monitorin</a:t>
            </a:r>
            <a:r>
              <a:rPr lang="hr-HR" baseline="0" dirty="0" smtClean="0">
                <a:ea typeface="ＭＳ Ｐゴシック" pitchFamily="34" charset="-128"/>
                <a:sym typeface="Wingdings" panose="05000000000000000000" pitchFamily="2" charset="2"/>
              </a:rPr>
              <a:t>) Korektivne mjere/Novo definiranje</a:t>
            </a:r>
            <a:endParaRPr lang="hr-HR" baseline="0" dirty="0" smtClean="0">
              <a:ea typeface="ＭＳ Ｐゴシック" pitchFamily="34" charset="-128"/>
            </a:endParaRPr>
          </a:p>
          <a:p>
            <a:pPr defTabSz="990478">
              <a:defRPr/>
            </a:pPr>
            <a:r>
              <a:rPr lang="hr-HR" baseline="0" dirty="0" smtClean="0">
                <a:ea typeface="ＭＳ Ｐゴシック" pitchFamily="34" charset="-128"/>
              </a:rPr>
              <a:t>BPM omogućava kontinuirano unaprjeđivanje poslovanja svake kompanije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216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 err="1" smtClean="0"/>
              <a:t>Process</a:t>
            </a:r>
            <a:r>
              <a:rPr lang="hr-HR" b="0" dirty="0" smtClean="0"/>
              <a:t> </a:t>
            </a:r>
            <a:r>
              <a:rPr lang="hr-HR" b="0" dirty="0" err="1" smtClean="0"/>
              <a:t>composer</a:t>
            </a:r>
            <a:r>
              <a:rPr lang="hr-HR" b="0" dirty="0" smtClean="0"/>
              <a:t>– omogućava poslovnim arhitektima modeliranje najviših nivoa poslovne arhitekture</a:t>
            </a:r>
            <a:r>
              <a:rPr lang="en-US" b="0" dirty="0" smtClean="0"/>
              <a:t>.  </a:t>
            </a:r>
            <a:r>
              <a:rPr lang="hr-HR" b="0" dirty="0" smtClean="0"/>
              <a:t>Pomažu u usmjeravanju poslovnih procesa</a:t>
            </a:r>
            <a:r>
              <a:rPr lang="hr-HR" b="0" baseline="0" dirty="0" smtClean="0"/>
              <a:t> ka izvršavanju strategije kompanije</a:t>
            </a:r>
            <a:r>
              <a:rPr lang="hr-HR" b="0" dirty="0" smtClean="0"/>
              <a:t>.</a:t>
            </a:r>
            <a:endParaRPr lang="en-US" b="0" dirty="0" smtClean="0"/>
          </a:p>
          <a:p>
            <a:endParaRPr lang="en-US" b="0" dirty="0" smtClean="0"/>
          </a:p>
          <a:p>
            <a:r>
              <a:rPr lang="hr-HR" b="0" dirty="0" smtClean="0"/>
              <a:t>Kako bi</a:t>
            </a:r>
            <a:r>
              <a:rPr lang="hr-HR" b="0" baseline="0" dirty="0" smtClean="0"/>
              <a:t> se postigao </a:t>
            </a:r>
            <a:r>
              <a:rPr lang="en-US" b="0" dirty="0" smtClean="0"/>
              <a:t>Business-Driven Modeling</a:t>
            </a:r>
            <a:r>
              <a:rPr lang="hr-HR" b="0" dirty="0" smtClean="0"/>
              <a:t>:</a:t>
            </a:r>
          </a:p>
          <a:p>
            <a:pPr marL="185715" indent="-185715">
              <a:buFontTx/>
              <a:buChar char="-"/>
            </a:pPr>
            <a:r>
              <a:rPr lang="en-US" b="0" dirty="0" smtClean="0"/>
              <a:t>BPM Studio</a:t>
            </a:r>
            <a:r>
              <a:rPr lang="hr-HR" b="0" dirty="0" smtClean="0"/>
              <a:t> namijenjen proces </a:t>
            </a:r>
            <a:r>
              <a:rPr lang="hr-HR" b="0" dirty="0" err="1" smtClean="0"/>
              <a:t>developerima</a:t>
            </a:r>
            <a:r>
              <a:rPr lang="hr-HR" b="0" dirty="0" smtClean="0"/>
              <a:t>, baziran na </a:t>
            </a:r>
            <a:r>
              <a:rPr lang="en-US" b="0" dirty="0" err="1" smtClean="0"/>
              <a:t>JDeveloper</a:t>
            </a:r>
            <a:r>
              <a:rPr lang="en-US" b="0" dirty="0" smtClean="0"/>
              <a:t> </a:t>
            </a:r>
            <a:r>
              <a:rPr lang="hr-HR" b="0" dirty="0" smtClean="0"/>
              <a:t>integriranom razvojnom okruženju (</a:t>
            </a:r>
            <a:r>
              <a:rPr lang="en-US" b="0" dirty="0" smtClean="0"/>
              <a:t>IDE</a:t>
            </a:r>
            <a:r>
              <a:rPr lang="hr-HR" b="0" dirty="0" smtClean="0"/>
              <a:t>)</a:t>
            </a:r>
            <a:r>
              <a:rPr lang="en-US" b="0" dirty="0" smtClean="0"/>
              <a:t>.  </a:t>
            </a:r>
            <a:endParaRPr lang="hr-HR" b="0" dirty="0" smtClean="0"/>
          </a:p>
          <a:p>
            <a:pPr marL="185715" indent="-185715" defTabSz="990478">
              <a:buFontTx/>
              <a:buChar char="-"/>
              <a:defRPr/>
            </a:pPr>
            <a:r>
              <a:rPr lang="en-US" b="0" dirty="0" smtClean="0"/>
              <a:t>Process Composer</a:t>
            </a:r>
            <a:r>
              <a:rPr lang="hr-HR" b="0" dirty="0" smtClean="0"/>
              <a:t> </a:t>
            </a:r>
            <a:r>
              <a:rPr lang="en-US" sz="1300" dirty="0" smtClean="0"/>
              <a:t>Browser-based </a:t>
            </a:r>
            <a:r>
              <a:rPr lang="hr-HR" sz="1300" dirty="0" smtClean="0"/>
              <a:t>alat, omogućava funkcionalnost modeliranja širem spektru poslovnih korisnika</a:t>
            </a:r>
            <a:r>
              <a:rPr lang="en-US" b="0" dirty="0" smtClean="0"/>
              <a:t>.</a:t>
            </a:r>
            <a:r>
              <a:rPr lang="en-US" b="0" baseline="0" dirty="0" smtClean="0"/>
              <a:t> </a:t>
            </a:r>
            <a:endParaRPr lang="hr-HR" b="0" baseline="0" dirty="0" smtClean="0"/>
          </a:p>
          <a:p>
            <a:pPr marL="185715" indent="-185715" defTabSz="990478">
              <a:buFontTx/>
              <a:buChar char="-"/>
              <a:defRPr/>
            </a:pPr>
            <a:endParaRPr lang="en-US" b="0" dirty="0" smtClean="0"/>
          </a:p>
          <a:p>
            <a:r>
              <a:rPr lang="en-US" b="0" dirty="0" smtClean="0"/>
              <a:t>BPM Runtime</a:t>
            </a:r>
            <a:r>
              <a:rPr lang="hr-HR" b="0" dirty="0" smtClean="0"/>
              <a:t>- naslanja se na </a:t>
            </a:r>
            <a:r>
              <a:rPr lang="en-US" b="0" dirty="0" smtClean="0"/>
              <a:t>SOA Suite</a:t>
            </a:r>
            <a:endParaRPr lang="hr-HR" b="0" dirty="0" smtClean="0"/>
          </a:p>
          <a:p>
            <a:pPr marL="185715" indent="-185715">
              <a:buFontTx/>
              <a:buChar char="-"/>
            </a:pPr>
            <a:r>
              <a:rPr lang="en-US" b="0" dirty="0" smtClean="0"/>
              <a:t>Business Process Modeling and Notation (or BPMN) standard</a:t>
            </a:r>
            <a:endParaRPr lang="hr-HR" b="0" dirty="0" smtClean="0"/>
          </a:p>
          <a:p>
            <a:pPr marL="185715" indent="-185715">
              <a:buFontTx/>
              <a:buChar char="-"/>
            </a:pPr>
            <a:r>
              <a:rPr lang="en-US" b="0" dirty="0" smtClean="0"/>
              <a:t>Service Component Architecture (or SCA) standard</a:t>
            </a:r>
            <a:endParaRPr lang="hr-HR" b="0" dirty="0" smtClean="0"/>
          </a:p>
          <a:p>
            <a:endParaRPr lang="en-US" b="0" dirty="0" smtClean="0"/>
          </a:p>
          <a:p>
            <a:r>
              <a:rPr lang="en-US" b="0" dirty="0" smtClean="0"/>
              <a:t>Business Activity Monitoring </a:t>
            </a:r>
            <a:r>
              <a:rPr lang="hr-HR" b="0" dirty="0" smtClean="0"/>
              <a:t>(</a:t>
            </a:r>
            <a:r>
              <a:rPr lang="en-US" b="0" dirty="0" smtClean="0"/>
              <a:t>BAM) </a:t>
            </a:r>
            <a:r>
              <a:rPr lang="hr-HR" b="0" dirty="0" smtClean="0"/>
              <a:t> osigurava krajnjim korisnicima </a:t>
            </a:r>
            <a:r>
              <a:rPr lang="en-US" b="0" dirty="0" smtClean="0"/>
              <a:t>end-to-end </a:t>
            </a:r>
            <a:r>
              <a:rPr lang="hr-HR" b="0" dirty="0" smtClean="0"/>
              <a:t>mjerenje procesa. Uz to osigurava mogućnost modeliranja </a:t>
            </a:r>
            <a:r>
              <a:rPr lang="en-US" b="0" dirty="0" smtClean="0"/>
              <a:t>KPI</a:t>
            </a:r>
            <a:r>
              <a:rPr lang="en-US" b="0" baseline="0" dirty="0" smtClean="0"/>
              <a:t>s</a:t>
            </a:r>
            <a:r>
              <a:rPr lang="hr-HR" b="0" baseline="0" dirty="0" smtClean="0"/>
              <a:t> unutar procesa, te na temelju njih krajnji korisnici mogu definirati vlastite upravljačke ploče koji pokazuje te ključne mjere. Te zatim „</a:t>
            </a:r>
            <a:r>
              <a:rPr lang="hr-HR" b="0" baseline="0" dirty="0" err="1" smtClean="0"/>
              <a:t>drill</a:t>
            </a:r>
            <a:r>
              <a:rPr lang="hr-HR" b="0" baseline="0" dirty="0" smtClean="0"/>
              <a:t>-</a:t>
            </a:r>
            <a:r>
              <a:rPr lang="hr-HR" b="0" baseline="0" dirty="0" err="1" smtClean="0"/>
              <a:t>dow</a:t>
            </a:r>
            <a:r>
              <a:rPr lang="hr-HR" b="0" baseline="0" dirty="0" smtClean="0"/>
              <a:t>-nat” unutar svake od komponenata.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Process</a:t>
            </a:r>
            <a:r>
              <a:rPr lang="en-US" b="0" baseline="0" dirty="0" smtClean="0"/>
              <a:t> Workspace</a:t>
            </a:r>
            <a:r>
              <a:rPr lang="hr-HR" b="0" baseline="0" dirty="0" smtClean="0"/>
              <a:t>- sofisticirani browser-</a:t>
            </a:r>
            <a:r>
              <a:rPr lang="hr-HR" b="0" baseline="0" dirty="0" err="1" smtClean="0"/>
              <a:t>based</a:t>
            </a:r>
            <a:r>
              <a:rPr lang="hr-HR" b="0" baseline="0" dirty="0" smtClean="0"/>
              <a:t> alat</a:t>
            </a:r>
            <a:r>
              <a:rPr lang="hr-HR" b="0" dirty="0" smtClean="0"/>
              <a:t> kroz koji krajnji korisnici izvršavaju svoje procesne zadatke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60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0796"/>
            <a:r>
              <a:rPr lang="hr-HR" sz="900" dirty="0" smtClean="0">
                <a:ea typeface="ＭＳ Ｐゴシック" pitchFamily="34" charset="-128"/>
              </a:rPr>
              <a:t>Ključ za 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business-driven modeling 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i dizajn je Business 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Process Composer.  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Definicija poslovnog procesa se radi pomoću grafičke </a:t>
            </a:r>
            <a:r>
              <a:rPr lang="hr-HR" sz="900" dirty="0" err="1" smtClean="0">
                <a:solidFill>
                  <a:schemeClr val="accent1"/>
                </a:solidFill>
                <a:ea typeface="ＭＳ Ｐゴシック" pitchFamily="34" charset="-128"/>
              </a:rPr>
              <a:t>modeling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notacije 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BPMN.  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Uz to što poslovni analitičari mogu specificirati aktivnosti i tokove podataka, mogu i vezati dokumente (odluke, pravilnike) 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kako bi se jasnije opisao proces.</a:t>
            </a:r>
          </a:p>
          <a:p>
            <a:pPr defTabSz="1000796"/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Tipično je da poslovni analitičari rade zajedno sa IT </a:t>
            </a:r>
            <a:r>
              <a:rPr lang="hr-HR" sz="900" dirty="0" err="1" smtClean="0">
                <a:solidFill>
                  <a:schemeClr val="accent1"/>
                </a:solidFill>
                <a:ea typeface="ＭＳ Ｐゴシック" pitchFamily="34" charset="-128"/>
              </a:rPr>
              <a:t>developerima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kako bi se implementacija poslovnog procesa ubrzala. U tu </a:t>
            </a:r>
            <a:r>
              <a:rPr lang="hr-HR" sz="900" dirty="0" err="1" smtClean="0">
                <a:solidFill>
                  <a:schemeClr val="accent1"/>
                </a:solidFill>
                <a:ea typeface="ＭＳ Ｐゴシック" pitchFamily="34" charset="-128"/>
              </a:rPr>
              <a:t>svhu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koristimo PAM (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Process Asset Manager)  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koji dozvoljava da se modeli dijele sa IT </a:t>
            </a:r>
            <a:r>
              <a:rPr lang="hr-HR" sz="900" dirty="0" err="1" smtClean="0">
                <a:solidFill>
                  <a:schemeClr val="accent1"/>
                </a:solidFill>
                <a:ea typeface="ＭＳ Ｐゴシック" pitchFamily="34" charset="-128"/>
              </a:rPr>
              <a:t>developerima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 koji imaju mogućnost </a:t>
            </a:r>
            <a:r>
              <a:rPr lang="en-US" sz="900" dirty="0" err="1" smtClean="0">
                <a:solidFill>
                  <a:schemeClr val="accent1"/>
                </a:solidFill>
                <a:ea typeface="ＭＳ Ｐゴシック" pitchFamily="34" charset="-128"/>
              </a:rPr>
              <a:t>JDeveloper</a:t>
            </a:r>
            <a:r>
              <a:rPr lang="en-US" sz="900" dirty="0" smtClean="0">
                <a:solidFill>
                  <a:schemeClr val="accent1"/>
                </a:solidFill>
                <a:ea typeface="ＭＳ Ｐゴシック" pitchFamily="34" charset="-128"/>
              </a:rPr>
              <a:t>-</a:t>
            </a:r>
            <a:r>
              <a:rPr lang="hr-HR" sz="900" dirty="0" smtClean="0">
                <a:solidFill>
                  <a:schemeClr val="accent1"/>
                </a:solidFill>
                <a:ea typeface="ＭＳ Ｐゴシック" pitchFamily="34" charset="-128"/>
              </a:rPr>
              <a:t>IDE u nastavku životnog ciklusa razvoja aplikacije.</a:t>
            </a:r>
            <a:endParaRPr lang="en-US" sz="400" dirty="0" smtClean="0">
              <a:ea typeface="ＭＳ Ｐゴシック" pitchFamily="34" charset="-128"/>
            </a:endParaRPr>
          </a:p>
          <a:p>
            <a:pPr defTabSz="1000796"/>
            <a:r>
              <a:rPr lang="en-US" sz="400" dirty="0" smtClean="0">
                <a:ea typeface="ＭＳ Ｐゴシック" pitchFamily="34" charset="-128"/>
              </a:rPr>
              <a:t> </a:t>
            </a:r>
          </a:p>
          <a:p>
            <a:pPr defTabSz="1000796"/>
            <a:endParaRPr lang="en-US" sz="900" dirty="0" smtClean="0">
              <a:ea typeface="ＭＳ Ｐゴシック" pitchFamily="34" charset="-128"/>
            </a:endParaRPr>
          </a:p>
          <a:p>
            <a:endParaRPr lang="en-US" sz="900" dirty="0" smtClean="0">
              <a:latin typeface="Arial" pitchFamily="-106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004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87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Jedanput kada se inicijalni proces definira poslovni analitičari mogu pokretati simulacije kako bi pronašli uska grla u procesu, redundantne aktivnosti u konačnici unaprijediti proces.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217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Kako bi se postigao optimalan dizajna korisničkog sučelja kojeg koriste poslovni korisnici potrebno je uključiti tu poslovnu stranu poslovnu stranu u dijelu dizajna.</a:t>
            </a:r>
          </a:p>
          <a:p>
            <a:endParaRPr lang="en-US" sz="1300" dirty="0" smtClean="0">
              <a:latin typeface="Arial" pitchFamily="-106" charset="0"/>
              <a:ea typeface="MS PGothic" pitchFamily="34" charset="-128"/>
              <a:cs typeface="MS PGothic" pitchFamily="34" charset="-128"/>
            </a:endParaRPr>
          </a:p>
          <a:p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Koristeći </a:t>
            </a:r>
            <a:r>
              <a:rPr lang="en-US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BPM Process Composer, </a:t>
            </a:r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poslovni korisnici mogu na jednostavan i intuitivan način kreirati forme za bilo koji od dijelova procesa u kojem ljudi vrše interakciju sa sustavom.</a:t>
            </a:r>
            <a:r>
              <a:rPr lang="en-US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Takve forme se mogu direktno </a:t>
            </a:r>
            <a:r>
              <a:rPr lang="hr-HR" sz="1300" dirty="0" err="1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diplojati</a:t>
            </a:r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 na produkciju ili mogu poslužiti kao podloga IT-u za daljnje </a:t>
            </a:r>
            <a:r>
              <a:rPr lang="hr-HR" sz="1300" dirty="0" err="1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unaprijeđivanje</a:t>
            </a:r>
            <a:r>
              <a:rPr lang="hr-HR" sz="1300" dirty="0" smtClean="0">
                <a:latin typeface="Arial" pitchFamily="-106" charset="0"/>
                <a:ea typeface="MS PGothic" pitchFamily="34" charset="-128"/>
                <a:cs typeface="MS PGothic" pitchFamily="34" charset="-128"/>
              </a:rPr>
              <a:t>.</a:t>
            </a:r>
          </a:p>
          <a:p>
            <a:endParaRPr lang="hr-HR" sz="1300" dirty="0" smtClean="0">
              <a:latin typeface="Arial" pitchFamily="-106" charset="0"/>
              <a:ea typeface="MS PGothic" pitchFamily="34" charset="-128"/>
              <a:cs typeface="MS PGothic" pitchFamily="34" charset="-128"/>
            </a:endParaRPr>
          </a:p>
          <a:p>
            <a:pPr fontAlgn="base"/>
            <a:r>
              <a:rPr lang="en-US" sz="1300" dirty="0" smtClean="0"/>
              <a:t>Web Forms </a:t>
            </a:r>
            <a:r>
              <a:rPr lang="hr-HR" sz="1300" dirty="0" smtClean="0"/>
              <a:t>– jednostavnije forme, manje polja, manje kontrole</a:t>
            </a:r>
          </a:p>
          <a:p>
            <a:pPr fontAlgn="base"/>
            <a:r>
              <a:rPr lang="en-US" sz="1300" dirty="0" smtClean="0"/>
              <a:t>ADF</a:t>
            </a:r>
            <a:r>
              <a:rPr lang="hr-HR" sz="1300" dirty="0" smtClean="0"/>
              <a:t> – naprednije forme</a:t>
            </a:r>
            <a:endParaRPr lang="en-US" sz="1300" dirty="0" smtClean="0"/>
          </a:p>
          <a:p>
            <a:endParaRPr lang="en-US" sz="1300" dirty="0" smtClean="0">
              <a:latin typeface="Arial" pitchFamily="-106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068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Kada</a:t>
            </a:r>
            <a:r>
              <a:rPr lang="hr-HR" baseline="0" dirty="0" smtClean="0">
                <a:latin typeface="Arial" pitchFamily="34" charset="0"/>
              </a:rPr>
              <a:t> je proces dovršen i </a:t>
            </a:r>
            <a:r>
              <a:rPr lang="hr-HR" baseline="0" dirty="0" err="1" smtClean="0">
                <a:latin typeface="Arial" pitchFamily="34" charset="0"/>
              </a:rPr>
              <a:t>diplojan</a:t>
            </a:r>
            <a:r>
              <a:rPr lang="hr-HR" baseline="0" dirty="0" smtClean="0">
                <a:latin typeface="Arial" pitchFamily="34" charset="0"/>
              </a:rPr>
              <a:t>, poslovni korisnice koriste </a:t>
            </a:r>
            <a:r>
              <a:rPr lang="hr-HR" baseline="0" dirty="0" err="1" smtClean="0">
                <a:latin typeface="Arial" pitchFamily="34" charset="0"/>
              </a:rPr>
              <a:t>Workspace</a:t>
            </a:r>
            <a:r>
              <a:rPr lang="hr-HR" baseline="0" dirty="0" smtClean="0">
                <a:latin typeface="Arial" pitchFamily="34" charset="0"/>
              </a:rPr>
              <a:t> kako bi inicijalizirali i radili a procesu (kreiranje zahtjeva, odobravanje kredita,…)</a:t>
            </a:r>
          </a:p>
          <a:p>
            <a:r>
              <a:rPr lang="hr-HR" dirty="0" smtClean="0">
                <a:latin typeface="Arial" pitchFamily="34" charset="0"/>
              </a:rPr>
              <a:t>Tokom egzekucije procesa, poslovnim korisnicima je potreban</a:t>
            </a:r>
            <a:r>
              <a:rPr lang="hr-HR" baseline="0" dirty="0" smtClean="0">
                <a:latin typeface="Arial" pitchFamily="34" charset="0"/>
              </a:rPr>
              <a:t> informacija o zadacima koji se izvršavaju te statusima u kojima se pojedini nalaze bez obzira što se isti izvršavaju kroz različite organizacijske jedinice te se za iste koriste različiti informacijski sustavi. Kroz Oracle BPM omogućava puni audit u bilo kojem trenutku vremena.</a:t>
            </a:r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Oracle BPM </a:t>
            </a:r>
            <a:r>
              <a:rPr lang="hr-HR" baseline="0" dirty="0" smtClean="0">
                <a:latin typeface="Arial" pitchFamily="34" charset="0"/>
              </a:rPr>
              <a:t>osigurava funkcionalnosti kolaboracije sa kolegama.</a:t>
            </a:r>
          </a:p>
          <a:p>
            <a:endParaRPr lang="hr-HR" baseline="0" dirty="0" smtClean="0">
              <a:latin typeface="Arial" pitchFamily="34" charset="0"/>
            </a:endParaRPr>
          </a:p>
          <a:p>
            <a:r>
              <a:rPr lang="en-US" sz="2200" b="1" dirty="0" smtClean="0"/>
              <a:t>Monitor</a:t>
            </a:r>
            <a:r>
              <a:rPr lang="hr-HR" sz="2200" b="1" dirty="0" err="1" smtClean="0"/>
              <a:t>iraj</a:t>
            </a:r>
            <a:r>
              <a:rPr lang="hr-HR" sz="2200" dirty="0" smtClean="0"/>
              <a:t> proces u stvarnom vremenu</a:t>
            </a:r>
            <a:endParaRPr lang="en-US" sz="2200" dirty="0" smtClean="0"/>
          </a:p>
          <a:p>
            <a:pPr lvl="1"/>
            <a:r>
              <a:rPr lang="en-US" dirty="0" smtClean="0"/>
              <a:t>KPIs </a:t>
            </a:r>
            <a:r>
              <a:rPr lang="hr-HR" dirty="0" smtClean="0"/>
              <a:t>i </a:t>
            </a:r>
            <a:r>
              <a:rPr lang="en-US" dirty="0" smtClean="0"/>
              <a:t>SLAs</a:t>
            </a:r>
          </a:p>
          <a:p>
            <a:r>
              <a:rPr lang="hr-HR" sz="2200" b="1" dirty="0" smtClean="0"/>
              <a:t>Analiziraj </a:t>
            </a:r>
            <a:r>
              <a:rPr lang="hr-HR" sz="2200" dirty="0" smtClean="0"/>
              <a:t>događaje kako nastaju</a:t>
            </a:r>
            <a:endParaRPr lang="en-US" sz="2200" dirty="0" smtClean="0"/>
          </a:p>
          <a:p>
            <a:pPr lvl="1"/>
            <a:r>
              <a:rPr lang="hr-HR" dirty="0" smtClean="0"/>
              <a:t>Identificiraj prijetnje</a:t>
            </a:r>
            <a:endParaRPr lang="en-US" dirty="0" smtClean="0"/>
          </a:p>
          <a:p>
            <a:pPr lvl="1"/>
            <a:r>
              <a:rPr lang="hr-HR" dirty="0" err="1" smtClean="0"/>
              <a:t>Alertiraj</a:t>
            </a:r>
            <a:r>
              <a:rPr lang="hr-HR" baseline="0" dirty="0" smtClean="0"/>
              <a:t> korisnike u stvarnom vremenu</a:t>
            </a:r>
            <a:endParaRPr lang="en-US" dirty="0" smtClean="0"/>
          </a:p>
          <a:p>
            <a:r>
              <a:rPr lang="hr-HR" sz="2200" b="1" dirty="0" smtClean="0"/>
              <a:t>Poduzmite akcije </a:t>
            </a:r>
            <a:r>
              <a:rPr lang="hr-HR" sz="2200" dirty="0" smtClean="0"/>
              <a:t>prema trenutnom stanju</a:t>
            </a:r>
            <a:endParaRPr lang="en-US" sz="2200" dirty="0" smtClean="0"/>
          </a:p>
          <a:p>
            <a:pPr lvl="1"/>
            <a:r>
              <a:rPr lang="hr-HR" dirty="0" smtClean="0"/>
              <a:t>Upravljačke ploče u stvarnom vremenu</a:t>
            </a:r>
            <a:endParaRPr lang="en-US" dirty="0" smtClean="0"/>
          </a:p>
          <a:p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031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039" indent="-153039">
              <a:lnSpc>
                <a:spcPts val="1516"/>
              </a:lnSpc>
            </a:pPr>
            <a:r>
              <a:rPr lang="hr-HR" baseline="0" dirty="0" smtClean="0">
                <a:ea typeface="ＭＳ Ｐゴシック" pitchFamily="34" charset="-128"/>
              </a:rPr>
              <a:t>Poslovni korisnici dizajniraju i analiziraju poslovni proces </a:t>
            </a:r>
            <a:r>
              <a:rPr lang="hr-HR" b="1" baseline="0" dirty="0" smtClean="0">
                <a:ea typeface="ＭＳ Ｐゴシック" pitchFamily="34" charset="-128"/>
              </a:rPr>
              <a:t>(</a:t>
            </a:r>
            <a:r>
              <a:rPr lang="hr-HR" b="1" baseline="0" dirty="0" err="1" smtClean="0">
                <a:ea typeface="ＭＳ Ｐゴシック" pitchFamily="34" charset="-128"/>
              </a:rPr>
              <a:t>business</a:t>
            </a:r>
            <a:r>
              <a:rPr lang="hr-HR" b="1" baseline="0" dirty="0" smtClean="0">
                <a:ea typeface="ＭＳ Ｐゴシック" pitchFamily="34" charset="-128"/>
              </a:rPr>
              <a:t> </a:t>
            </a:r>
            <a:r>
              <a:rPr lang="hr-HR" b="1" baseline="0" dirty="0" err="1" smtClean="0">
                <a:ea typeface="ＭＳ Ｐゴシック" pitchFamily="34" charset="-128"/>
              </a:rPr>
              <a:t>composer</a:t>
            </a:r>
            <a:r>
              <a:rPr lang="hr-HR" b="1" baseline="0" dirty="0" smtClean="0">
                <a:ea typeface="ＭＳ Ｐゴシック" pitchFamily="34" charset="-128"/>
              </a:rPr>
              <a:t>/simulacije)</a:t>
            </a:r>
          </a:p>
          <a:p>
            <a:pPr marL="153039" indent="-153039">
              <a:lnSpc>
                <a:spcPts val="1516"/>
              </a:lnSpc>
            </a:pPr>
            <a:r>
              <a:rPr lang="hr-HR" baseline="0" dirty="0" smtClean="0">
                <a:ea typeface="ＭＳ Ｐゴシック" pitchFamily="34" charset="-128"/>
              </a:rPr>
              <a:t>Integracijom poslovnog procesa sa središnjim informacijskim sustavima svake kompanije (ERP, CRM), te orkestracijom njihove interakcije sa dizajniranim procesom dobivao novi izvršni sustav </a:t>
            </a:r>
            <a:r>
              <a:rPr lang="hr-HR" b="1" baseline="0" dirty="0" smtClean="0">
                <a:ea typeface="ＭＳ Ｐゴシック" pitchFamily="34" charset="-128"/>
              </a:rPr>
              <a:t>(SOA/BPEL/</a:t>
            </a:r>
            <a:r>
              <a:rPr lang="hr-HR" b="1" baseline="0" dirty="0" err="1" smtClean="0">
                <a:ea typeface="ＭＳ Ｐゴシック" pitchFamily="34" charset="-128"/>
              </a:rPr>
              <a:t>composer</a:t>
            </a:r>
            <a:r>
              <a:rPr lang="hr-HR" b="1" baseline="0" dirty="0" smtClean="0">
                <a:ea typeface="ＭＳ Ｐゴシック" pitchFamily="34" charset="-128"/>
              </a:rPr>
              <a:t>)</a:t>
            </a:r>
          </a:p>
          <a:p>
            <a:pPr marL="153039" indent="-153039">
              <a:lnSpc>
                <a:spcPts val="1516"/>
              </a:lnSpc>
            </a:pPr>
            <a:r>
              <a:rPr lang="hr-HR" baseline="0" dirty="0" smtClean="0">
                <a:ea typeface="ＭＳ Ｐゴシック" pitchFamily="34" charset="-128"/>
              </a:rPr>
              <a:t>Jedanput kada se aplikacija u </a:t>
            </a:r>
            <a:r>
              <a:rPr lang="hr-HR" baseline="0" dirty="0" err="1" smtClean="0">
                <a:ea typeface="ＭＳ Ｐゴシック" pitchFamily="34" charset="-128"/>
              </a:rPr>
              <a:t>deploja</a:t>
            </a:r>
            <a:r>
              <a:rPr lang="hr-HR" baseline="0" dirty="0" smtClean="0">
                <a:ea typeface="ＭＳ Ｐゴシック" pitchFamily="34" charset="-128"/>
              </a:rPr>
              <a:t>, krajnji korisnici počinju dobivati zadate na temelju pravila </a:t>
            </a:r>
            <a:r>
              <a:rPr lang="hr-HR" baseline="0" dirty="0" err="1" smtClean="0">
                <a:ea typeface="ＭＳ Ｐゴシック" pitchFamily="34" charset="-128"/>
              </a:rPr>
              <a:t>rutiranja</a:t>
            </a:r>
            <a:r>
              <a:rPr lang="hr-HR" baseline="0" dirty="0" smtClean="0">
                <a:ea typeface="ＭＳ Ｐゴシック" pitchFamily="34" charset="-128"/>
              </a:rPr>
              <a:t> </a:t>
            </a:r>
            <a:r>
              <a:rPr lang="hr-HR" b="1" baseline="0" dirty="0" smtClean="0">
                <a:ea typeface="ＭＳ Ｐゴシック" pitchFamily="34" charset="-128"/>
              </a:rPr>
              <a:t>(</a:t>
            </a:r>
            <a:r>
              <a:rPr lang="hr-HR" b="1" baseline="0" dirty="0" err="1" smtClean="0">
                <a:ea typeface="ＭＳ Ｐゴシック" pitchFamily="34" charset="-128"/>
              </a:rPr>
              <a:t>Workspace</a:t>
            </a:r>
            <a:r>
              <a:rPr lang="hr-HR" b="1" baseline="0" dirty="0" smtClean="0">
                <a:ea typeface="ＭＳ Ｐゴシック" pitchFamily="34" charset="-128"/>
              </a:rPr>
              <a:t>, </a:t>
            </a:r>
            <a:r>
              <a:rPr lang="hr-HR" b="1" baseline="0" dirty="0" err="1" smtClean="0">
                <a:ea typeface="ＭＳ Ｐゴシック" pitchFamily="34" charset="-128"/>
              </a:rPr>
              <a:t>Task</a:t>
            </a:r>
            <a:r>
              <a:rPr lang="hr-HR" b="1" baseline="0" dirty="0" smtClean="0">
                <a:ea typeface="ＭＳ Ｐゴシック" pitchFamily="34" charset="-128"/>
              </a:rPr>
              <a:t> management portal, mail)</a:t>
            </a:r>
          </a:p>
          <a:p>
            <a:pPr marL="153039" indent="-153039">
              <a:lnSpc>
                <a:spcPts val="1516"/>
              </a:lnSpc>
            </a:pPr>
            <a:r>
              <a:rPr lang="hr-HR" baseline="0" dirty="0" smtClean="0">
                <a:ea typeface="ＭＳ Ｐゴシック" pitchFamily="34" charset="-128"/>
              </a:rPr>
              <a:t>Suučesnici procesa, kao i nadzorne osobe imaju mogućnost </a:t>
            </a:r>
            <a:r>
              <a:rPr lang="hr-HR" baseline="0" dirty="0" err="1" smtClean="0">
                <a:ea typeface="ＭＳ Ｐゴシック" pitchFamily="34" charset="-128"/>
              </a:rPr>
              <a:t>monitoriranja</a:t>
            </a:r>
            <a:r>
              <a:rPr lang="hr-HR" baseline="0" dirty="0" smtClean="0">
                <a:ea typeface="ＭＳ Ｐゴシック" pitchFamily="34" charset="-128"/>
              </a:rPr>
              <a:t> tima/procesa kroz personalizirane </a:t>
            </a:r>
            <a:r>
              <a:rPr lang="hr-HR" baseline="0" dirty="0" err="1" smtClean="0">
                <a:ea typeface="ＭＳ Ｐゴシック" pitchFamily="34" charset="-128"/>
              </a:rPr>
              <a:t>dashorde</a:t>
            </a:r>
            <a:r>
              <a:rPr lang="hr-HR" baseline="0" dirty="0" smtClean="0">
                <a:ea typeface="ＭＳ Ｐゴシック" pitchFamily="34" charset="-128"/>
              </a:rPr>
              <a:t> </a:t>
            </a:r>
            <a:r>
              <a:rPr lang="hr-HR" b="1" baseline="0" dirty="0" smtClean="0">
                <a:ea typeface="ＭＳ Ｐゴシック" pitchFamily="34" charset="-128"/>
              </a:rPr>
              <a:t>(BAM/</a:t>
            </a:r>
            <a:r>
              <a:rPr lang="hr-HR" b="1" baseline="0" dirty="0" err="1" smtClean="0">
                <a:ea typeface="ＭＳ Ｐゴシック" pitchFamily="34" charset="-128"/>
              </a:rPr>
              <a:t>Process</a:t>
            </a:r>
            <a:r>
              <a:rPr lang="hr-HR" b="1" baseline="0" dirty="0" smtClean="0">
                <a:ea typeface="ＭＳ Ｐゴシック" pitchFamily="34" charset="-128"/>
              </a:rPr>
              <a:t> </a:t>
            </a:r>
            <a:r>
              <a:rPr lang="hr-HR" b="1" baseline="0" dirty="0" err="1" smtClean="0">
                <a:ea typeface="ＭＳ Ｐゴシック" pitchFamily="34" charset="-128"/>
              </a:rPr>
              <a:t>player</a:t>
            </a:r>
            <a:r>
              <a:rPr lang="hr-HR" b="1" baseline="0" dirty="0" smtClean="0">
                <a:ea typeface="ＭＳ Ｐゴシック" pitchFamily="34" charset="-128"/>
              </a:rPr>
              <a:t>) </a:t>
            </a:r>
            <a:endParaRPr lang="hr-HR" b="1" dirty="0" smtClean="0">
              <a:ea typeface="ＭＳ Ｐゴシック" pitchFamily="34" charset="-128"/>
            </a:endParaRPr>
          </a:p>
          <a:p>
            <a:pPr marL="153039" indent="-153039">
              <a:lnSpc>
                <a:spcPts val="1516"/>
              </a:lnSpc>
            </a:pPr>
            <a:r>
              <a:rPr lang="hr-HR" dirty="0" smtClean="0">
                <a:ea typeface="ＭＳ Ｐゴシック" pitchFamily="34" charset="-128"/>
              </a:rPr>
              <a:t>Analitičari mogu na temelju dobivenih</a:t>
            </a:r>
            <a:r>
              <a:rPr lang="hr-HR" baseline="0" dirty="0" smtClean="0">
                <a:ea typeface="ＭＳ Ｐゴシック" pitchFamily="34" charset="-128"/>
              </a:rPr>
              <a:t> podataka odraditi korektivne akcije, identificirati prilike za buduća unaprijeđena procesa</a:t>
            </a:r>
            <a:endParaRPr lang="hr-HR" dirty="0" smtClean="0">
              <a:ea typeface="ＭＳ Ｐゴシック" pitchFamily="34" charset="-128"/>
            </a:endParaRPr>
          </a:p>
          <a:p>
            <a:pPr marL="153039" indent="-153039">
              <a:lnSpc>
                <a:spcPts val="1516"/>
              </a:lnSpc>
            </a:pPr>
            <a:r>
              <a:rPr lang="hr-HR" dirty="0" smtClean="0">
                <a:ea typeface="ＭＳ Ｐゴシック" pitchFamily="34" charset="-128"/>
              </a:rPr>
              <a:t>Jedanput</a:t>
            </a:r>
            <a:r>
              <a:rPr lang="hr-HR" baseline="0" dirty="0" smtClean="0">
                <a:ea typeface="ＭＳ Ｐゴシック" pitchFamily="34" charset="-128"/>
              </a:rPr>
              <a:t> kada se unaprijeđena identificiraju, nova verzija procesa se dizajnira i </a:t>
            </a:r>
            <a:r>
              <a:rPr lang="hr-HR" b="0" baseline="0" dirty="0" err="1" smtClean="0">
                <a:ea typeface="ＭＳ Ｐゴシック" pitchFamily="34" charset="-128"/>
              </a:rPr>
              <a:t>diploja</a:t>
            </a:r>
            <a:r>
              <a:rPr lang="hr-HR" b="1" baseline="0" dirty="0" smtClean="0">
                <a:ea typeface="ＭＳ Ｐゴシック" pitchFamily="34" charset="-128"/>
              </a:rPr>
              <a:t> (</a:t>
            </a:r>
            <a:r>
              <a:rPr lang="hr-HR" b="1" baseline="0" dirty="0" err="1" smtClean="0">
                <a:ea typeface="ＭＳ Ｐゴシック" pitchFamily="34" charset="-128"/>
              </a:rPr>
              <a:t>Composer</a:t>
            </a:r>
            <a:r>
              <a:rPr lang="hr-HR" b="1" baseline="0" dirty="0" smtClean="0">
                <a:ea typeface="ＭＳ Ｐゴシック" pitchFamily="34" charset="-128"/>
              </a:rPr>
              <a:t>/BPM studio)</a:t>
            </a:r>
            <a:endParaRPr lang="hr-HR" b="1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A6EA-FA6A-403C-8EC2-C04FE0219305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88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4771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4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586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323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8867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069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66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982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51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749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112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670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89EF-573B-4776-9C89-D5F3D5B02E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913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en-US" sz="3200" b="1" kern="1200" dirty="0">
          <a:solidFill>
            <a:schemeClr val="tx1">
              <a:lumMod val="50000"/>
              <a:lumOff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openxmlformats.org/officeDocument/2006/relationships/hyperlink" Target="http://www.peoplesoft.com/corp/en/public_index.jsp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.vidacek@infodom.hr" TargetMode="External"/><Relationship Id="rId2" Type="http://schemas.openxmlformats.org/officeDocument/2006/relationships/hyperlink" Target="mailto:Anita.lovric@infodom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7123" y="6319758"/>
            <a:ext cx="6787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x-non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Business Excellence through Knowledge and Experience</a:t>
            </a:r>
            <a:endParaRPr lang="hr-HR" altLang="x-none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123" y="3916360"/>
            <a:ext cx="8265007" cy="137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Od </a:t>
            </a:r>
            <a:r>
              <a:rPr lang="pl-PL" sz="2800" b="1" dirty="0">
                <a:solidFill>
                  <a:srgbClr val="C00000"/>
                </a:solidFill>
              </a:rPr>
              <a:t>modela do izvršenja </a:t>
            </a:r>
            <a:r>
              <a:rPr lang="pl-PL" sz="2800" b="1" dirty="0" smtClean="0">
                <a:solidFill>
                  <a:srgbClr val="C00000"/>
                </a:solidFill>
              </a:rPr>
              <a:t>–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implementacija </a:t>
            </a:r>
            <a:r>
              <a:rPr lang="pl-PL" sz="2800" b="1" dirty="0">
                <a:solidFill>
                  <a:srgbClr val="C00000"/>
                </a:solidFill>
              </a:rPr>
              <a:t>Oracle BPM  Suite-a u BH Telekomu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b="1" dirty="0" smtClean="0">
                <a:solidFill>
                  <a:srgbClr val="C00000"/>
                </a:solidFill>
              </a:rPr>
              <a:t> </a:t>
            </a:r>
            <a:endParaRPr lang="hr-HR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466" y="5614533"/>
            <a:ext cx="1547664" cy="460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0761" y="5417628"/>
            <a:ext cx="247772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Mr.sc. Anita Lovrić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Mario Vidaček</a:t>
            </a:r>
          </a:p>
        </p:txBody>
      </p:sp>
      <p:pic>
        <p:nvPicPr>
          <p:cNvPr id="8" name="Picture 7" descr="20hroug-crve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210" y="87920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4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4" y="31766"/>
            <a:ext cx="9112885" cy="859923"/>
          </a:xfrm>
        </p:spPr>
        <p:txBody>
          <a:bodyPr>
            <a:normAutofit/>
          </a:bodyPr>
          <a:lstStyle/>
          <a:p>
            <a:r>
              <a:rPr lang="hr-HR" sz="2800" dirty="0"/>
              <a:t>4. Identifikacija, modeliranje i analiza poslovnih procesa</a:t>
            </a:r>
            <a:endParaRPr lang="hr-HR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9848" y="6411244"/>
            <a:ext cx="2057400" cy="365125"/>
          </a:xfrm>
        </p:spPr>
        <p:txBody>
          <a:bodyPr/>
          <a:lstStyle/>
          <a:p>
            <a:fld id="{96B289EF-573B-4776-9C89-D5F3D5B02E12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292" y="6507191"/>
            <a:ext cx="1444048" cy="24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" t="29694" r="78105" b="46848"/>
          <a:stretch>
            <a:fillRect/>
          </a:stretch>
        </p:blipFill>
        <p:spPr bwMode="auto">
          <a:xfrm>
            <a:off x="5039978" y="1554718"/>
            <a:ext cx="3915826" cy="16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11" r="37086" b="54706"/>
          <a:stretch>
            <a:fillRect/>
          </a:stretch>
        </p:blipFill>
        <p:spPr bwMode="auto">
          <a:xfrm>
            <a:off x="5175892" y="3412842"/>
            <a:ext cx="3701466" cy="66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roved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5279"/>
            <a:ext cx="3779912" cy="10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2305" y="2139623"/>
            <a:ext cx="130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glavnih procesa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089" y="3412842"/>
            <a:ext cx="134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</a:t>
            </a:r>
            <a:r>
              <a:rPr lang="hr-H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podprocesa</a:t>
            </a:r>
            <a:endParaRPr lang="hr-HR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flipV="1">
            <a:off x="-36512" y="5596064"/>
            <a:ext cx="4800600" cy="11096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9 w 21600"/>
              <a:gd name="T13" fmla="*/ 2979 h 21600"/>
              <a:gd name="T14" fmla="*/ 18621 w 21600"/>
              <a:gd name="T15" fmla="*/ 186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358" y="21600"/>
                </a:lnTo>
                <a:lnTo>
                  <a:pt x="1924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flipV="1">
            <a:off x="528638" y="4288872"/>
            <a:ext cx="3668712" cy="1098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4 w 21600"/>
              <a:gd name="T13" fmla="*/ 3384 h 21600"/>
              <a:gd name="T14" fmla="*/ 18216 w 21600"/>
              <a:gd name="T15" fmla="*/ 182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67" y="21600"/>
                </a:lnTo>
                <a:lnTo>
                  <a:pt x="1843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flipV="1">
            <a:off x="1111250" y="3175608"/>
            <a:ext cx="2509838" cy="9604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23 w 21600"/>
              <a:gd name="T13" fmla="*/ 3823 h 21600"/>
              <a:gd name="T14" fmla="*/ 17777 w 21600"/>
              <a:gd name="T15" fmla="*/ 177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46" y="21600"/>
                </a:lnTo>
                <a:lnTo>
                  <a:pt x="1755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38100">
            <a:solidFill>
              <a:srgbClr val="990033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C001F"/>
            </a:prstShdw>
          </a:effectLst>
        </p:spPr>
        <p:txBody>
          <a:bodyPr rot="10800000"/>
          <a:lstStyle/>
          <a:p>
            <a:endParaRPr lang="hr-HR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1616075" y="1388744"/>
            <a:ext cx="1498600" cy="1606550"/>
          </a:xfrm>
          <a:prstGeom prst="triangle">
            <a:avLst>
              <a:gd name="adj" fmla="val 49218"/>
            </a:avLst>
          </a:prstGeom>
          <a:solidFill>
            <a:srgbClr val="CCFFFF"/>
          </a:solidFill>
          <a:ln w="38100">
            <a:solidFill>
              <a:srgbClr val="990033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C001F"/>
            </a:prstShdw>
          </a:effectLst>
        </p:spPr>
        <p:txBody>
          <a:bodyPr/>
          <a:lstStyle>
            <a:lvl1pPr>
              <a:spcBef>
                <a:spcPct val="20000"/>
              </a:spcBef>
              <a:buClr>
                <a:srgbClr val="205655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05655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05655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05655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05655"/>
              </a:buClr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655"/>
              </a:buClr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655"/>
              </a:buClr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655"/>
              </a:buClr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05655"/>
              </a:buClr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821090" y="6008814"/>
            <a:ext cx="1110795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 zadaci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66630" y="3358170"/>
            <a:ext cx="1003841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x-non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 err="1"/>
              <a:t>Podprocesi</a:t>
            </a:r>
            <a:endParaRPr lang="en-US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903171" y="4690510"/>
            <a:ext cx="938695" cy="3099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008663" y="2201544"/>
            <a:ext cx="718187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538413" y="2769869"/>
            <a:ext cx="509587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Level 1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046413" y="3916970"/>
            <a:ext cx="511175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Level 2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609975" y="5168347"/>
            <a:ext cx="511175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Level 3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175125" y="6486651"/>
            <a:ext cx="511175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Level 4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186" y="5425893"/>
            <a:ext cx="3729294" cy="139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50421" y="4690510"/>
            <a:ext cx="94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detaljnih</a:t>
            </a:r>
            <a:endParaRPr lang="hr-HR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9992" y="5817453"/>
            <a:ext cx="57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hr-H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r>
              <a:rPr lang="hr-H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 descr="20hroug-crven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846" y="-2610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7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</a:t>
            </a:r>
            <a:r>
              <a:rPr lang="pt-BR" dirty="0" smtClean="0"/>
              <a:t>Implementacija </a:t>
            </a:r>
            <a:r>
              <a:rPr lang="pt-BR" dirty="0"/>
              <a:t>poslovnih procesa - </a:t>
            </a:r>
            <a:r>
              <a:rPr lang="pt-BR" dirty="0" smtClean="0"/>
              <a:t>podfaze</a:t>
            </a:r>
            <a:endParaRPr lang="hr-HR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133" t="21440" r="12908" b="11780"/>
          <a:stretch/>
        </p:blipFill>
        <p:spPr>
          <a:xfrm>
            <a:off x="1121511" y="1011987"/>
            <a:ext cx="6354798" cy="4977378"/>
          </a:xfrm>
          <a:prstGeom prst="rect">
            <a:avLst/>
          </a:prstGeom>
        </p:spPr>
      </p:pic>
      <p:pic>
        <p:nvPicPr>
          <p:cNvPr id="7" name="Picture 6" descr="20hroug-crve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687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7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Komponente Oracle BPM Suite</a:t>
            </a:r>
            <a:endParaRPr lang="hr-HR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70688" y="1036320"/>
            <a:ext cx="8782814" cy="5320031"/>
          </a:xfrm>
          <a:prstGeom prst="rect">
            <a:avLst/>
          </a:prstGeom>
          <a:gradFill flip="none" rotWithShape="1">
            <a:gsLst>
              <a:gs pos="0">
                <a:srgbClr val="C80000"/>
              </a:gs>
              <a:gs pos="100000">
                <a:srgbClr val="FF1414"/>
              </a:gs>
            </a:gsLst>
            <a:lin ang="16200000" scaled="1"/>
            <a:tileRect/>
          </a:gradFill>
          <a:ln>
            <a:noFill/>
          </a:ln>
        </p:spPr>
        <p:txBody>
          <a:bodyPr wrap="square" rIns="0" anchor="b"/>
          <a:lstStyle/>
          <a:p>
            <a:endParaRPr lang="en-US" sz="700" kern="0" dirty="0">
              <a:ea typeface="ヒラギノ角ゴ Pro W3"/>
              <a:cs typeface="ヒラギノ角ゴ Pro W3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17091" y="4951579"/>
            <a:ext cx="3330764" cy="38536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58723" indent="-158723">
              <a:defRPr/>
            </a:pPr>
            <a:r>
              <a:rPr lang="en-US" sz="1900" dirty="0">
                <a:solidFill>
                  <a:schemeClr val="bg1"/>
                </a:solidFill>
              </a:rPr>
              <a:t>Process Composer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20684" y="5308419"/>
            <a:ext cx="3327174" cy="863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 descr="studio-bpm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27" y="5330620"/>
            <a:ext cx="1016655" cy="6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1477355" y="5323241"/>
            <a:ext cx="224954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Širi spektar poslovnih korisnika</a:t>
            </a:r>
            <a:endParaRPr lang="en-US" sz="1300" dirty="0" smtClean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en-US" sz="1300" dirty="0" smtClean="0"/>
              <a:t>Browser-</a:t>
            </a:r>
            <a:r>
              <a:rPr lang="en-US" sz="1300" dirty="0"/>
              <a:t>based </a:t>
            </a:r>
            <a:r>
              <a:rPr lang="hr-HR" sz="1300" dirty="0" smtClean="0"/>
              <a:t>alat</a:t>
            </a:r>
            <a:endParaRPr lang="en-US" sz="1300" dirty="0" smtClean="0"/>
          </a:p>
        </p:txBody>
      </p:sp>
      <p:sp>
        <p:nvSpPr>
          <p:cNvPr id="47" name="Rectangle 46"/>
          <p:cNvSpPr/>
          <p:nvPr/>
        </p:nvSpPr>
        <p:spPr bwMode="auto">
          <a:xfrm>
            <a:off x="427674" y="3675230"/>
            <a:ext cx="3332880" cy="38536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58723" indent="-158723">
              <a:defRPr/>
            </a:pPr>
            <a:r>
              <a:rPr lang="en-US" sz="1900" dirty="0">
                <a:solidFill>
                  <a:schemeClr val="bg1"/>
                </a:solidFill>
              </a:rPr>
              <a:t>BPM Studio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431267" y="4032070"/>
            <a:ext cx="3329288" cy="863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9" name="Picture 11" descr="studio-bpm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10" y="4054271"/>
            <a:ext cx="1084978" cy="6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1488606" y="3995577"/>
            <a:ext cx="22509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Za proces </a:t>
            </a:r>
            <a:r>
              <a:rPr lang="hr-HR" sz="1300" dirty="0" err="1" smtClean="0"/>
              <a:t>developere</a:t>
            </a:r>
            <a:endParaRPr lang="en-US" sz="1300" dirty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en-US" sz="1300" dirty="0" err="1" smtClean="0"/>
              <a:t>JDeveloper</a:t>
            </a:r>
            <a:endParaRPr lang="en-US" sz="13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404299" y="1581238"/>
            <a:ext cx="3282093" cy="416332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2745" tIns="61373" rIns="122745" bIns="61373">
            <a:spAutoFit/>
          </a:bodyPr>
          <a:lstStyle/>
          <a:p>
            <a:pPr marL="158723" indent="-158723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Process Composer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07839" y="1971583"/>
            <a:ext cx="3278555" cy="81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745" tIns="61373" rIns="122745" bIns="61373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1616810" y="2064001"/>
            <a:ext cx="1955667" cy="7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marL="158723" indent="-158723">
              <a:buFont typeface="Arial" pitchFamily="34" charset="0"/>
              <a:buChar char="•"/>
            </a:pPr>
            <a:r>
              <a:rPr lang="en-US" sz="1300" dirty="0"/>
              <a:t>Enterprise </a:t>
            </a:r>
            <a:r>
              <a:rPr lang="hr-HR" sz="1300" dirty="0" smtClean="0"/>
              <a:t>mape</a:t>
            </a:r>
            <a:endParaRPr lang="en-US" sz="1300" dirty="0"/>
          </a:p>
          <a:p>
            <a:pPr marL="158723" indent="-158723">
              <a:buFont typeface="Arial" pitchFamily="34" charset="0"/>
              <a:buChar char="•"/>
            </a:pPr>
            <a:r>
              <a:rPr lang="hr-HR" sz="1300" dirty="0" smtClean="0"/>
              <a:t>Lanci vrijednosti</a:t>
            </a:r>
            <a:endParaRPr lang="en-US" sz="1300" dirty="0" smtClean="0"/>
          </a:p>
          <a:p>
            <a:pPr marL="158723" indent="-158723">
              <a:buFont typeface="Arial" pitchFamily="34" charset="0"/>
              <a:buChar char="•"/>
            </a:pPr>
            <a:r>
              <a:rPr lang="hr-HR" sz="1300" dirty="0" smtClean="0"/>
              <a:t>Strateški modeli</a:t>
            </a:r>
            <a:endParaRPr lang="en-US" sz="13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4403855" y="3102678"/>
            <a:ext cx="4459530" cy="416332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2745" tIns="61373" rIns="122745" bIns="61373">
            <a:spAutoFit/>
          </a:bodyPr>
          <a:lstStyle/>
          <a:p>
            <a:pPr marL="158723" indent="-158723">
              <a:defRPr/>
            </a:pPr>
            <a:r>
              <a:rPr lang="en-US" sz="1900" dirty="0">
                <a:solidFill>
                  <a:schemeClr val="bg1"/>
                </a:solidFill>
              </a:rPr>
              <a:t>Process Analytics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407445" y="3498240"/>
            <a:ext cx="4455940" cy="882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745" tIns="61373" rIns="122745" bIns="61373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30"/>
          <p:cNvSpPr txBox="1">
            <a:spLocks noChangeArrowheads="1"/>
          </p:cNvSpPr>
          <p:nvPr/>
        </p:nvSpPr>
        <p:spPr bwMode="auto">
          <a:xfrm>
            <a:off x="6056324" y="3515537"/>
            <a:ext cx="2700112" cy="7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Business </a:t>
            </a:r>
            <a:r>
              <a:rPr lang="hr-HR" sz="1300" dirty="0" err="1" smtClean="0"/>
              <a:t>Activity</a:t>
            </a:r>
            <a:r>
              <a:rPr lang="hr-HR" sz="1300" dirty="0" smtClean="0"/>
              <a:t> Monitoring</a:t>
            </a:r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Poslovni indikatori</a:t>
            </a:r>
            <a:endParaRPr lang="en-US" sz="1300" dirty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Upravljačke ploče</a:t>
            </a:r>
            <a:endParaRPr lang="en-US" sz="1300" dirty="0"/>
          </a:p>
        </p:txBody>
      </p:sp>
      <p:pic>
        <p:nvPicPr>
          <p:cNvPr id="69" name="Picture 8" descr="ProcessWorkspace_dashboards.png"/>
          <p:cNvPicPr>
            <a:picLocks noChangeAspect="1"/>
          </p:cNvPicPr>
          <p:nvPr/>
        </p:nvPicPr>
        <p:blipFill>
          <a:blip r:embed="rId6" cstate="print"/>
          <a:srcRect l="22430" t="12903" b="6500"/>
          <a:stretch>
            <a:fillRect/>
          </a:stretch>
        </p:blipFill>
        <p:spPr bwMode="auto">
          <a:xfrm>
            <a:off x="4484672" y="3606875"/>
            <a:ext cx="1104207" cy="6833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 bwMode="auto">
          <a:xfrm>
            <a:off x="4401740" y="5007084"/>
            <a:ext cx="4475014" cy="416332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2745" tIns="61373" rIns="122745" bIns="61373">
            <a:spAutoFit/>
          </a:bodyPr>
          <a:lstStyle/>
          <a:p>
            <a:pPr marL="158723" indent="-158723">
              <a:defRPr/>
            </a:pPr>
            <a:r>
              <a:rPr lang="en-US" sz="1900" dirty="0">
                <a:solidFill>
                  <a:schemeClr val="bg1"/>
                </a:solidFill>
              </a:rPr>
              <a:t>BPM Runtime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405314" y="5404027"/>
            <a:ext cx="4484807" cy="863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745" tIns="61373" rIns="122745" bIns="61373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85"/>
          <p:cNvSpPr txBox="1">
            <a:spLocks noChangeArrowheads="1"/>
          </p:cNvSpPr>
          <p:nvPr/>
        </p:nvSpPr>
        <p:spPr bwMode="auto">
          <a:xfrm>
            <a:off x="4416365" y="5367533"/>
            <a:ext cx="2238791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Standardi</a:t>
            </a:r>
            <a:r>
              <a:rPr lang="en-US" sz="1300" dirty="0" smtClean="0"/>
              <a:t>– </a:t>
            </a:r>
            <a:r>
              <a:rPr lang="en-US" sz="1300" dirty="0"/>
              <a:t>BPMN 2.0, </a:t>
            </a:r>
            <a:r>
              <a:rPr lang="en-US" sz="1300" dirty="0" smtClean="0"/>
              <a:t>BPEL</a:t>
            </a:r>
            <a:r>
              <a:rPr lang="hr-HR" sz="1300" dirty="0" smtClean="0"/>
              <a:t>, </a:t>
            </a:r>
            <a:r>
              <a:rPr lang="hr-HR" sz="1400" dirty="0" smtClean="0"/>
              <a:t>Service </a:t>
            </a:r>
            <a:r>
              <a:rPr lang="hr-HR" sz="1400" dirty="0" err="1" smtClean="0"/>
              <a:t>Component</a:t>
            </a:r>
            <a:r>
              <a:rPr lang="hr-HR" sz="1400" dirty="0" smtClean="0"/>
              <a:t> </a:t>
            </a:r>
            <a:r>
              <a:rPr lang="hr-HR" sz="1400" dirty="0" err="1" smtClean="0"/>
              <a:t>Arhitecture</a:t>
            </a:r>
            <a:r>
              <a:rPr lang="hr-HR" sz="1400" dirty="0"/>
              <a:t> </a:t>
            </a:r>
            <a:r>
              <a:rPr lang="hr-HR" sz="1400" dirty="0" smtClean="0"/>
              <a:t>(SCA)</a:t>
            </a:r>
            <a:endParaRPr lang="en-US" sz="1300" dirty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Poslovna pravila</a:t>
            </a:r>
            <a:endParaRPr lang="en-US" sz="1300" dirty="0"/>
          </a:p>
        </p:txBody>
      </p:sp>
      <p:sp>
        <p:nvSpPr>
          <p:cNvPr id="73" name="TextBox 86"/>
          <p:cNvSpPr txBox="1">
            <a:spLocks noChangeArrowheads="1"/>
          </p:cNvSpPr>
          <p:nvPr/>
        </p:nvSpPr>
        <p:spPr bwMode="auto">
          <a:xfrm>
            <a:off x="6635194" y="5365115"/>
            <a:ext cx="2256071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Dinamičan</a:t>
            </a:r>
            <a:endParaRPr lang="en-US" sz="1300" dirty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Ekstenzija SOA-e</a:t>
            </a:r>
            <a:endParaRPr lang="en-US" sz="13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4421290" y="1235202"/>
            <a:ext cx="4441015" cy="416332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2745" tIns="61373" rIns="122745" bIns="61373">
            <a:spAutoFit/>
          </a:bodyPr>
          <a:lstStyle/>
          <a:p>
            <a:pPr marL="158723" indent="-158723">
              <a:defRPr/>
            </a:pPr>
            <a:r>
              <a:rPr lang="en-US" sz="1900" dirty="0">
                <a:solidFill>
                  <a:schemeClr val="bg1"/>
                </a:solidFill>
              </a:rPr>
              <a:t>Process </a:t>
            </a:r>
            <a:r>
              <a:rPr lang="en-US" sz="1900" dirty="0" smtClean="0">
                <a:solidFill>
                  <a:schemeClr val="bg1"/>
                </a:solidFill>
              </a:rPr>
              <a:t>Workspace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412114" y="1612140"/>
            <a:ext cx="4452447" cy="88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745" tIns="61373" rIns="122745" bIns="61373"/>
          <a:lstStyle/>
          <a:p>
            <a:pPr marL="158723" indent="-158723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93"/>
          <p:cNvSpPr txBox="1">
            <a:spLocks noChangeArrowheads="1"/>
          </p:cNvSpPr>
          <p:nvPr/>
        </p:nvSpPr>
        <p:spPr bwMode="auto">
          <a:xfrm>
            <a:off x="6021071" y="1747728"/>
            <a:ext cx="2820479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en-US" sz="1300" dirty="0" smtClean="0"/>
              <a:t>Browser-based</a:t>
            </a:r>
            <a:endParaRPr lang="en-US" sz="1300" dirty="0"/>
          </a:p>
          <a:p>
            <a:pPr marL="158723" indent="-158723">
              <a:spcBef>
                <a:spcPct val="0"/>
              </a:spcBef>
              <a:buFont typeface="Arial" pitchFamily="34" charset="0"/>
              <a:buChar char="•"/>
            </a:pPr>
            <a:r>
              <a:rPr lang="hr-HR" sz="1300" dirty="0" smtClean="0"/>
              <a:t>Upravljanje zadacima</a:t>
            </a:r>
            <a:endParaRPr lang="en-US" sz="1300" dirty="0"/>
          </a:p>
        </p:txBody>
      </p:sp>
      <p:pic>
        <p:nvPicPr>
          <p:cNvPr id="77" name="Picture 37" descr="process-hom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5935" y="1713572"/>
            <a:ext cx="1185023" cy="7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113694" y="3375531"/>
            <a:ext cx="2627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Business driven modeling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113694" y="1262360"/>
            <a:ext cx="2627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Business Architecture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" t="29694" r="78105" b="46848"/>
          <a:stretch>
            <a:fillRect/>
          </a:stretch>
        </p:blipFill>
        <p:spPr bwMode="auto">
          <a:xfrm>
            <a:off x="556879" y="2155365"/>
            <a:ext cx="1062002" cy="5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20hroug-crven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Business </a:t>
            </a:r>
            <a:r>
              <a:rPr lang="hr-HR" dirty="0" err="1" smtClean="0"/>
              <a:t>Process</a:t>
            </a:r>
            <a:r>
              <a:rPr lang="hr-HR" dirty="0" smtClean="0"/>
              <a:t> </a:t>
            </a:r>
            <a:r>
              <a:rPr lang="hr-HR" dirty="0" err="1" smtClean="0"/>
              <a:t>Composer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5017770" cy="4530726"/>
          </a:xfrm>
        </p:spPr>
        <p:txBody>
          <a:bodyPr>
            <a:normAutofit/>
          </a:bodyPr>
          <a:lstStyle/>
          <a:p>
            <a:r>
              <a:rPr lang="hr-HR" dirty="0" smtClean="0"/>
              <a:t>Poslovni analitičari na jednostavan način mogu evidentirati proces</a:t>
            </a:r>
            <a:endParaRPr lang="en-US" dirty="0"/>
          </a:p>
          <a:p>
            <a:r>
              <a:rPr lang="hr-HR" dirty="0" smtClean="0"/>
              <a:t>ili učitati postojeći iz </a:t>
            </a:r>
            <a:r>
              <a:rPr lang="en-US" dirty="0" smtClean="0"/>
              <a:t>Visio</a:t>
            </a:r>
            <a:r>
              <a:rPr lang="hr-HR" dirty="0" smtClean="0"/>
              <a:t>-a ili drugog alata</a:t>
            </a:r>
          </a:p>
          <a:p>
            <a:r>
              <a:rPr lang="hr-HR" dirty="0" smtClean="0"/>
              <a:t>Dokumentirati proces</a:t>
            </a:r>
            <a:endParaRPr lang="en-US" dirty="0"/>
          </a:p>
          <a:p>
            <a:r>
              <a:rPr lang="hr-HR" dirty="0" smtClean="0"/>
              <a:t>Dijeliti modele i                    kolaborirati (PAM)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42203" y="2761173"/>
            <a:ext cx="4862172" cy="338545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20hroug-crve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0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Simulacija </a:t>
            </a:r>
            <a:r>
              <a:rPr lang="hr-HR" dirty="0" smtClean="0">
                <a:sym typeface="Wingdings" panose="05000000000000000000" pitchFamily="2" charset="2"/>
              </a:rPr>
              <a:t>koja rezultira optimizacijom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2894838" cy="4797200"/>
          </a:xfrm>
        </p:spPr>
        <p:txBody>
          <a:bodyPr>
            <a:normAutofit/>
          </a:bodyPr>
          <a:lstStyle/>
          <a:p>
            <a:r>
              <a:rPr lang="hr-HR" dirty="0" smtClean="0"/>
              <a:t>Pokretanje simulacija za izradu „</a:t>
            </a:r>
            <a:r>
              <a:rPr lang="hr-HR" dirty="0" err="1" smtClean="0"/>
              <a:t>what-if</a:t>
            </a:r>
            <a:r>
              <a:rPr lang="hr-HR" dirty="0" smtClean="0"/>
              <a:t>” analiza</a:t>
            </a:r>
          </a:p>
          <a:p>
            <a:r>
              <a:rPr lang="hr-HR" dirty="0" smtClean="0"/>
              <a:t>Pronalazak „uskih grla” u procesu</a:t>
            </a:r>
            <a:endParaRPr lang="en-US" dirty="0"/>
          </a:p>
          <a:p>
            <a:r>
              <a:rPr lang="hr-HR" dirty="0" smtClean="0"/>
              <a:t>Ravnomjerna raspodjela resursa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009" y="1559151"/>
            <a:ext cx="4852590" cy="368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20hroug-crve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5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„</a:t>
            </a:r>
            <a:r>
              <a:rPr lang="hr-HR" dirty="0" err="1" smtClean="0"/>
              <a:t>Rapid</a:t>
            </a:r>
            <a:r>
              <a:rPr lang="hr-HR" dirty="0" smtClean="0"/>
              <a:t> </a:t>
            </a:r>
            <a:r>
              <a:rPr lang="hr-HR" dirty="0" err="1"/>
              <a:t>application</a:t>
            </a:r>
            <a:r>
              <a:rPr lang="hr-HR" dirty="0"/>
              <a:t> </a:t>
            </a:r>
            <a:r>
              <a:rPr lang="hr-HR" dirty="0" smtClean="0"/>
              <a:t>development”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9151"/>
            <a:ext cx="4211629" cy="4797200"/>
          </a:xfrm>
        </p:spPr>
        <p:txBody>
          <a:bodyPr>
            <a:normAutofit/>
          </a:bodyPr>
          <a:lstStyle/>
          <a:p>
            <a:pPr lvl="1"/>
            <a:r>
              <a:rPr lang="hr-HR" sz="2400" dirty="0" smtClean="0"/>
              <a:t>”</a:t>
            </a:r>
            <a:r>
              <a:rPr lang="hr-HR" sz="2400" dirty="0" err="1" smtClean="0"/>
              <a:t>Form-first</a:t>
            </a:r>
            <a:r>
              <a:rPr lang="hr-HR" sz="2400" dirty="0" smtClean="0"/>
              <a:t>” </a:t>
            </a:r>
            <a:r>
              <a:rPr lang="hr-HR" sz="2400" dirty="0"/>
              <a:t> </a:t>
            </a:r>
            <a:r>
              <a:rPr lang="hr-HR" sz="2400" dirty="0" smtClean="0"/>
              <a:t>                       vs „Design-</a:t>
            </a:r>
            <a:r>
              <a:rPr lang="hr-HR" sz="2400" dirty="0" err="1" smtClean="0"/>
              <a:t>first</a:t>
            </a:r>
            <a:r>
              <a:rPr lang="hr-HR" sz="2400" dirty="0" smtClean="0"/>
              <a:t>”</a:t>
            </a:r>
          </a:p>
          <a:p>
            <a:pPr lvl="1"/>
            <a:r>
              <a:rPr lang="hr-HR" sz="2400" dirty="0"/>
              <a:t>Web </a:t>
            </a:r>
            <a:r>
              <a:rPr lang="hr-HR" sz="2400" dirty="0" err="1"/>
              <a:t>Forms</a:t>
            </a:r>
            <a:r>
              <a:rPr lang="hr-HR" sz="2400" dirty="0"/>
              <a:t>(</a:t>
            </a:r>
            <a:r>
              <a:rPr lang="hr-HR" sz="2400" dirty="0" err="1"/>
              <a:t>Frevvo</a:t>
            </a:r>
            <a:r>
              <a:rPr lang="hr-HR" sz="2400" dirty="0"/>
              <a:t>) </a:t>
            </a:r>
            <a:r>
              <a:rPr lang="hr-HR" sz="2400" dirty="0" smtClean="0"/>
              <a:t>         vs ADF</a:t>
            </a:r>
          </a:p>
          <a:p>
            <a:pPr lvl="1"/>
            <a:r>
              <a:rPr lang="hr-HR" sz="2400" dirty="0"/>
              <a:t>Jednostavno kreiranje/definiranje forma</a:t>
            </a:r>
          </a:p>
          <a:p>
            <a:pPr lvl="1"/>
            <a:r>
              <a:rPr lang="hr-HR" sz="2400" dirty="0"/>
              <a:t>Pregled i testiranje forma u </a:t>
            </a:r>
            <a:r>
              <a:rPr lang="hr-HR" sz="2400" dirty="0" err="1"/>
              <a:t>composer</a:t>
            </a:r>
            <a:r>
              <a:rPr lang="hr-HR" sz="2400" dirty="0"/>
              <a:t>-u</a:t>
            </a:r>
          </a:p>
          <a:p>
            <a:pPr lvl="1"/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 bwMode="auto">
          <a:xfrm>
            <a:off x="4871029" y="1552781"/>
            <a:ext cx="3497750" cy="26561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19"/>
          <p:cNvGrpSpPr/>
          <p:nvPr/>
        </p:nvGrpSpPr>
        <p:grpSpPr>
          <a:xfrm>
            <a:off x="7153900" y="1193546"/>
            <a:ext cx="1837970" cy="2145075"/>
            <a:chOff x="2845780" y="2368819"/>
            <a:chExt cx="1837970" cy="21450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35000" contras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845780" y="2368819"/>
              <a:ext cx="1837970" cy="21450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3764765" y="2578175"/>
              <a:ext cx="140677" cy="6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" dist="635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19431" y="2266084"/>
            <a:ext cx="4838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kern="300" spc="-20" dirty="0" smtClean="0">
                <a:solidFill>
                  <a:schemeClr val="bg2">
                    <a:lumMod val="75000"/>
                  </a:schemeClr>
                </a:solidFill>
              </a:rPr>
              <a:t>Borrower</a:t>
            </a:r>
            <a:r>
              <a:rPr lang="en-US" sz="700" b="1" kern="300" spc="-20" dirty="0" smtClean="0">
                <a:solidFill>
                  <a:schemeClr val="accent1"/>
                </a:solidFill>
              </a:rPr>
              <a:t>*</a:t>
            </a:r>
            <a:endParaRPr lang="en-US" sz="400" b="1" kern="300" spc="-2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480" y="3767001"/>
            <a:ext cx="4431140" cy="2557960"/>
          </a:xfrm>
          <a:prstGeom prst="rect">
            <a:avLst/>
          </a:prstGeom>
        </p:spPr>
      </p:pic>
      <p:pic>
        <p:nvPicPr>
          <p:cNvPr id="12" name="Picture 11" descr="20hroug-crven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9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75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Jedinstvena </a:t>
            </a:r>
            <a:r>
              <a:rPr lang="hr-HR" dirty="0"/>
              <a:t>radna površina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3568194" cy="453072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Portal za             upravljanje             zadacima </a:t>
            </a:r>
            <a:endParaRPr lang="hr-HR" dirty="0"/>
          </a:p>
          <a:p>
            <a:r>
              <a:rPr lang="hr-HR" dirty="0" smtClean="0"/>
              <a:t>Praćenje aktivnosti unutar procesa</a:t>
            </a:r>
          </a:p>
          <a:p>
            <a:r>
              <a:rPr lang="hr-HR" dirty="0" smtClean="0"/>
              <a:t>Puna vidljivost        statusa procesa</a:t>
            </a:r>
          </a:p>
          <a:p>
            <a:r>
              <a:rPr lang="hr-HR" dirty="0" smtClean="0"/>
              <a:t>Nema </a:t>
            </a:r>
            <a:r>
              <a:rPr lang="hr-HR" dirty="0"/>
              <a:t>upravljanja poslovnim procesima bez mjerenja poslovnih procesa (BAM/KPI/PPM</a:t>
            </a:r>
            <a:r>
              <a:rPr lang="hr-HR" dirty="0" smtClean="0"/>
              <a:t>)</a:t>
            </a:r>
          </a:p>
          <a:p>
            <a:r>
              <a:rPr lang="hr-HR" dirty="0" smtClean="0"/>
              <a:t>Jednostavna personalizacija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626" y="1591173"/>
            <a:ext cx="5813611" cy="2014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844" y="3500101"/>
            <a:ext cx="4947156" cy="1972973"/>
          </a:xfrm>
          <a:prstGeom prst="rect">
            <a:avLst/>
          </a:prstGeom>
        </p:spPr>
      </p:pic>
      <p:pic>
        <p:nvPicPr>
          <p:cNvPr id="8" name="Picture 7" descr="20hroug-crven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5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5. Implementacija pomoću Oracle </a:t>
            </a:r>
            <a:r>
              <a:rPr lang="hr-HR" dirty="0"/>
              <a:t>BPM Suite-a </a:t>
            </a:r>
            <a:r>
              <a:rPr lang="hr-HR" dirty="0" smtClean="0"/>
              <a:t>12c</a:t>
            </a:r>
            <a:endParaRPr lang="hr-HR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7" name="Picture 2" descr="C:\Users\ajkhanna\Documents\Product Marketing\Screenshots\MonExp_TwoProcs_ProcessView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182" y="3577218"/>
            <a:ext cx="1553197" cy="111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composer-tobe-1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36139" y="1975457"/>
            <a:ext cx="155448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3" descr="studio-simul-1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7592" y="1986677"/>
            <a:ext cx="155448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3" descr="FirmDesigner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288" y="3488103"/>
            <a:ext cx="155448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spaces-wkspace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65945" y="4489248"/>
            <a:ext cx="155448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75"/>
          <p:cNvGrpSpPr/>
          <p:nvPr/>
        </p:nvGrpSpPr>
        <p:grpSpPr>
          <a:xfrm>
            <a:off x="2885095" y="1923033"/>
            <a:ext cx="2954403" cy="2453130"/>
            <a:chOff x="3033141" y="909898"/>
            <a:chExt cx="2954403" cy="2453130"/>
          </a:xfrm>
        </p:grpSpPr>
        <p:grpSp>
          <p:nvGrpSpPr>
            <p:cNvPr id="13" name="Group 12"/>
            <p:cNvGrpSpPr/>
            <p:nvPr/>
          </p:nvGrpSpPr>
          <p:grpSpPr>
            <a:xfrm>
              <a:off x="3360388" y="909899"/>
              <a:ext cx="1200400" cy="825500"/>
              <a:chOff x="3405266" y="848189"/>
              <a:chExt cx="1200400" cy="825500"/>
            </a:xfrm>
          </p:grpSpPr>
          <p:sp>
            <p:nvSpPr>
              <p:cNvPr id="31" name="Oval 33"/>
              <p:cNvSpPr>
                <a:spLocks noChangeArrowheads="1"/>
              </p:cNvSpPr>
              <p:nvPr/>
            </p:nvSpPr>
            <p:spPr bwMode="gray">
              <a:xfrm>
                <a:off x="3595746" y="848189"/>
                <a:ext cx="823912" cy="825500"/>
              </a:xfrm>
              <a:prstGeom prst="ellipse">
                <a:avLst/>
              </a:prstGeom>
              <a:gradFill flip="none" rotWithShape="1">
                <a:gsLst>
                  <a:gs pos="0">
                    <a:srgbClr val="C80000"/>
                  </a:gs>
                  <a:gs pos="100000">
                    <a:srgbClr val="FF141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r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rgbClr val="FFFFFF"/>
                  </a:solidFill>
                  <a:latin typeface="+mn-lt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2" name="Text Box 36"/>
              <p:cNvSpPr txBox="1">
                <a:spLocks noChangeArrowheads="1"/>
              </p:cNvSpPr>
              <p:nvPr/>
            </p:nvSpPr>
            <p:spPr bwMode="gray">
              <a:xfrm>
                <a:off x="3405266" y="987840"/>
                <a:ext cx="1200400" cy="52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Model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&amp;</a:t>
                </a:r>
                <a:r>
                  <a:rPr lang="en-US" sz="1100" dirty="0">
                    <a:solidFill>
                      <a:srgbClr val="FFFFFF"/>
                    </a:solidFill>
                    <a:ea typeface="ＭＳ Ｐゴシック" pitchFamily="34" charset="-128"/>
                  </a:rPr>
                  <a:t> </a:t>
                </a:r>
                <a:endParaRPr lang="en-US" sz="1100" dirty="0" smtClean="0">
                  <a:solidFill>
                    <a:srgbClr val="FFFFFF"/>
                  </a:solidFill>
                  <a:ea typeface="ＭＳ Ｐゴシック" pitchFamily="34" charset="-128"/>
                </a:endParaRP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Design</a:t>
                </a:r>
              </a:p>
            </p:txBody>
          </p:sp>
        </p:grpSp>
        <p:grpSp>
          <p:nvGrpSpPr>
            <p:cNvPr id="14" name="Group 3"/>
            <p:cNvGrpSpPr/>
            <p:nvPr/>
          </p:nvGrpSpPr>
          <p:grpSpPr>
            <a:xfrm>
              <a:off x="4472060" y="909898"/>
              <a:ext cx="1200400" cy="827087"/>
              <a:chOff x="5055481" y="865018"/>
              <a:chExt cx="1200400" cy="827087"/>
            </a:xfrm>
          </p:grpSpPr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5239383" y="865018"/>
                <a:ext cx="827087" cy="827087"/>
              </a:xfrm>
              <a:prstGeom prst="ellipse">
                <a:avLst/>
              </a:prstGeom>
              <a:gradFill flip="none" rotWithShape="1">
                <a:gsLst>
                  <a:gs pos="0">
                    <a:srgbClr val="C80000"/>
                  </a:gs>
                  <a:gs pos="100000">
                    <a:srgbClr val="FF141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r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rgbClr val="FFFFFF"/>
                  </a:solidFill>
                  <a:latin typeface="+mn-lt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gray">
              <a:xfrm>
                <a:off x="5055481" y="1028044"/>
                <a:ext cx="1200400" cy="52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Simulate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 &amp; 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Analyze</a:t>
                </a: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>
              <a:off x="4386876" y="1138793"/>
              <a:ext cx="269484" cy="387077"/>
            </a:xfrm>
            <a:prstGeom prst="rightArrow">
              <a:avLst/>
            </a:prstGeom>
            <a:gradFill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alpha val="0"/>
                  </a:schemeClr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3912948" y="2539116"/>
              <a:ext cx="1200400" cy="823912"/>
              <a:chOff x="4047584" y="3604983"/>
              <a:chExt cx="1200400" cy="823912"/>
            </a:xfrm>
          </p:grpSpPr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4237748" y="3604983"/>
                <a:ext cx="823913" cy="823912"/>
              </a:xfrm>
              <a:prstGeom prst="ellipse">
                <a:avLst/>
              </a:prstGeom>
              <a:gradFill flip="none" rotWithShape="1">
                <a:gsLst>
                  <a:gs pos="0">
                    <a:srgbClr val="C80000"/>
                  </a:gs>
                  <a:gs pos="100000">
                    <a:srgbClr val="FF141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r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rgbClr val="FFFFFF"/>
                  </a:solidFill>
                  <a:latin typeface="+mn-lt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gray">
              <a:xfrm>
                <a:off x="4047584" y="3792733"/>
                <a:ext cx="1200400" cy="48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 b="1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Manage </a:t>
                </a:r>
                <a:br>
                  <a:rPr lang="en-US" sz="1000" b="1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</a:br>
                <a:r>
                  <a:rPr lang="en-US" sz="1000" b="1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&amp;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 b="1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Control</a:t>
                </a:r>
                <a:endParaRPr lang="en-US" sz="1000" b="1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7" name="Group 6"/>
            <p:cNvGrpSpPr/>
            <p:nvPr/>
          </p:nvGrpSpPr>
          <p:grpSpPr>
            <a:xfrm>
              <a:off x="3033141" y="1913904"/>
              <a:ext cx="1200400" cy="827088"/>
              <a:chOff x="2657283" y="2553424"/>
              <a:chExt cx="1200400" cy="827088"/>
            </a:xfrm>
          </p:grpSpPr>
          <p:sp>
            <p:nvSpPr>
              <p:cNvPr id="25" name="Oval 57"/>
              <p:cNvSpPr>
                <a:spLocks noChangeArrowheads="1"/>
              </p:cNvSpPr>
              <p:nvPr/>
            </p:nvSpPr>
            <p:spPr bwMode="gray">
              <a:xfrm>
                <a:off x="2842442" y="2553424"/>
                <a:ext cx="827088" cy="827088"/>
              </a:xfrm>
              <a:prstGeom prst="ellipse">
                <a:avLst/>
              </a:prstGeom>
              <a:gradFill flip="none" rotWithShape="1">
                <a:gsLst>
                  <a:gs pos="0">
                    <a:srgbClr val="C80000"/>
                  </a:gs>
                  <a:gs pos="100000">
                    <a:srgbClr val="FF141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r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rgbClr val="FFFFFF"/>
                  </a:solidFill>
                  <a:latin typeface="+mn-lt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gray">
              <a:xfrm>
                <a:off x="2657283" y="2713793"/>
                <a:ext cx="1200400" cy="52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>
                    <a:solidFill>
                      <a:srgbClr val="FFFFFF"/>
                    </a:solidFill>
                    <a:ea typeface="ＭＳ Ｐゴシック" pitchFamily="34" charset="-128"/>
                  </a:rPr>
                  <a:t>Monitor </a:t>
                </a:r>
                <a:endParaRPr lang="en-US" sz="1100" dirty="0" smtClean="0">
                  <a:solidFill>
                    <a:srgbClr val="FFFFFF"/>
                  </a:solidFill>
                  <a:ea typeface="ＭＳ Ｐゴシック" pitchFamily="34" charset="-128"/>
                </a:endParaRP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&amp;</a:t>
                </a:r>
                <a:b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</a:b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Improve</a:t>
                </a:r>
                <a:endParaRPr lang="en-US" sz="11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87144" y="1921105"/>
              <a:ext cx="1200400" cy="823912"/>
              <a:chOff x="5544470" y="2622332"/>
              <a:chExt cx="1200400" cy="823912"/>
            </a:xfrm>
          </p:grpSpPr>
          <p:sp>
            <p:nvSpPr>
              <p:cNvPr id="23" name="Oval 52"/>
              <p:cNvSpPr>
                <a:spLocks noChangeArrowheads="1"/>
              </p:cNvSpPr>
              <p:nvPr/>
            </p:nvSpPr>
            <p:spPr bwMode="gray">
              <a:xfrm>
                <a:off x="5729025" y="2622332"/>
                <a:ext cx="823913" cy="823912"/>
              </a:xfrm>
              <a:prstGeom prst="ellipse">
                <a:avLst/>
              </a:prstGeom>
              <a:gradFill flip="none" rotWithShape="1">
                <a:gsLst>
                  <a:gs pos="0">
                    <a:srgbClr val="C80000"/>
                  </a:gs>
                  <a:gs pos="100000">
                    <a:srgbClr val="FF141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r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rgbClr val="FFFFFF"/>
                  </a:solidFill>
                  <a:latin typeface="+mn-lt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gray">
              <a:xfrm>
                <a:off x="5544470" y="2784851"/>
                <a:ext cx="1200400" cy="52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Integrate</a:t>
                </a:r>
                <a:b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</a:b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&amp;</a:t>
                </a:r>
                <a:b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</a:br>
                <a:r>
                  <a:rPr lang="en-US" sz="1100" dirty="0" smtClean="0">
                    <a:solidFill>
                      <a:srgbClr val="FFFFFF"/>
                    </a:solidFill>
                    <a:ea typeface="ＭＳ Ｐゴシック" pitchFamily="34" charset="-128"/>
                  </a:rPr>
                  <a:t>Deploy</a:t>
                </a:r>
                <a:endParaRPr lang="en-US" sz="1100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 rot="4242454">
              <a:off x="5094648" y="1610952"/>
              <a:ext cx="269484" cy="387077"/>
            </a:xfrm>
            <a:prstGeom prst="rightArrow">
              <a:avLst/>
            </a:prstGeom>
            <a:gradFill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alpha val="0"/>
                  </a:schemeClr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8507862">
              <a:off x="4831922" y="2458969"/>
              <a:ext cx="269484" cy="387077"/>
            </a:xfrm>
            <a:prstGeom prst="rightArrow">
              <a:avLst/>
            </a:prstGeom>
            <a:gradFill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alpha val="0"/>
                  </a:schemeClr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3194262">
              <a:off x="3890408" y="2516004"/>
              <a:ext cx="269484" cy="387077"/>
            </a:xfrm>
            <a:prstGeom prst="rightArrow">
              <a:avLst/>
            </a:prstGeom>
            <a:gradFill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alpha val="0"/>
                  </a:schemeClr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7719204">
              <a:off x="3622071" y="1636196"/>
              <a:ext cx="269484" cy="387077"/>
            </a:xfrm>
            <a:prstGeom prst="rightArrow">
              <a:avLst/>
            </a:prstGeom>
            <a:gradFill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alpha val="0"/>
                  </a:schemeClr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1029" y="4612670"/>
            <a:ext cx="467838" cy="91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Group 74"/>
          <p:cNvGrpSpPr/>
          <p:nvPr/>
        </p:nvGrpSpPr>
        <p:grpSpPr>
          <a:xfrm>
            <a:off x="5839498" y="4726174"/>
            <a:ext cx="2383622" cy="944414"/>
            <a:chOff x="5826721" y="3590282"/>
            <a:chExt cx="2383622" cy="944414"/>
          </a:xfrm>
        </p:grpSpPr>
        <p:pic>
          <p:nvPicPr>
            <p:cNvPr id="56" name="Picture 43" descr="PeopleSoft 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t="13969" r="22293"/>
            <a:stretch>
              <a:fillRect/>
            </a:stretch>
          </p:blipFill>
          <p:spPr bwMode="auto">
            <a:xfrm>
              <a:off x="7074593" y="4275692"/>
              <a:ext cx="1135750" cy="240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5" descr="JD Edwards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26721" y="4116130"/>
              <a:ext cx="1166778" cy="4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6" descr="Siebel logo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4090" y="3930528"/>
              <a:ext cx="1025813" cy="23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30609" y="3898822"/>
              <a:ext cx="1055376" cy="3387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60" name="Group 14"/>
            <p:cNvGrpSpPr/>
            <p:nvPr/>
          </p:nvGrpSpPr>
          <p:grpSpPr>
            <a:xfrm>
              <a:off x="6714121" y="3590282"/>
              <a:ext cx="489816" cy="320698"/>
              <a:chOff x="8066086" y="2490758"/>
              <a:chExt cx="489816" cy="320698"/>
            </a:xfrm>
          </p:grpSpPr>
          <p:sp>
            <p:nvSpPr>
              <p:cNvPr id="61" name="Right Arrow 60"/>
              <p:cNvSpPr/>
              <p:nvPr/>
            </p:nvSpPr>
            <p:spPr>
              <a:xfrm rot="5400000">
                <a:off x="8032839" y="2524005"/>
                <a:ext cx="319763" cy="253269"/>
              </a:xfrm>
              <a:prstGeom prst="rightArrow">
                <a:avLst/>
              </a:prstGeom>
              <a:gradFill rotWithShape="1">
                <a:gsLst>
                  <a:gs pos="100000">
                    <a:schemeClr val="bg2">
                      <a:lumMod val="75000"/>
                    </a:schemeClr>
                  </a:gs>
                  <a:gs pos="0">
                    <a:schemeClr val="bg2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6200000">
                <a:off x="8269386" y="2524940"/>
                <a:ext cx="319763" cy="253269"/>
              </a:xfrm>
              <a:prstGeom prst="rightArrow">
                <a:avLst/>
              </a:prstGeom>
              <a:gradFill rotWithShape="1">
                <a:gsLst>
                  <a:gs pos="100000">
                    <a:schemeClr val="bg2">
                      <a:lumMod val="75000"/>
                    </a:schemeClr>
                  </a:gs>
                  <a:gs pos="0">
                    <a:schemeClr val="bg2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886" y="5651793"/>
            <a:ext cx="1143000" cy="581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6252" y="5708461"/>
            <a:ext cx="3011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err="1" smtClean="0"/>
              <a:t>Workspace</a:t>
            </a:r>
            <a:r>
              <a:rPr lang="hr-HR" sz="1400" dirty="0" smtClean="0"/>
              <a:t>/</a:t>
            </a:r>
            <a:r>
              <a:rPr lang="hr-HR" sz="1400" dirty="0" err="1" smtClean="0"/>
              <a:t>Task</a:t>
            </a:r>
            <a:r>
              <a:rPr lang="hr-HR" sz="1400" dirty="0" smtClean="0"/>
              <a:t> manager portal/Mail</a:t>
            </a:r>
            <a:endParaRPr lang="hr-HR" sz="1400" dirty="0"/>
          </a:p>
        </p:txBody>
      </p:sp>
      <p:sp>
        <p:nvSpPr>
          <p:cNvPr id="43" name="Rectangle 42"/>
          <p:cNvSpPr/>
          <p:nvPr/>
        </p:nvSpPr>
        <p:spPr>
          <a:xfrm>
            <a:off x="6695221" y="3211711"/>
            <a:ext cx="2587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BPM studio/Business </a:t>
            </a:r>
            <a:r>
              <a:rPr lang="hr-HR" sz="1400" dirty="0" err="1"/>
              <a:t>Composer</a:t>
            </a:r>
            <a:endParaRPr lang="hr-HR" sz="1400" dirty="0"/>
          </a:p>
        </p:txBody>
      </p:sp>
      <p:sp>
        <p:nvSpPr>
          <p:cNvPr id="44" name="Rectangle 43"/>
          <p:cNvSpPr/>
          <p:nvPr/>
        </p:nvSpPr>
        <p:spPr>
          <a:xfrm>
            <a:off x="6808717" y="1724094"/>
            <a:ext cx="2437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Business </a:t>
            </a:r>
            <a:r>
              <a:rPr lang="hr-HR" sz="1400" dirty="0" err="1"/>
              <a:t>Composer</a:t>
            </a:r>
            <a:endParaRPr lang="hr-HR" sz="1400" dirty="0"/>
          </a:p>
        </p:txBody>
      </p:sp>
      <p:sp>
        <p:nvSpPr>
          <p:cNvPr id="45" name="Rectangle 44"/>
          <p:cNvSpPr/>
          <p:nvPr/>
        </p:nvSpPr>
        <p:spPr>
          <a:xfrm>
            <a:off x="787303" y="3276334"/>
            <a:ext cx="1785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/>
              <a:t>BAM/</a:t>
            </a:r>
            <a:r>
              <a:rPr lang="hr-HR" sz="1400" dirty="0" err="1" smtClean="0"/>
              <a:t>Process</a:t>
            </a:r>
            <a:r>
              <a:rPr lang="hr-HR" sz="1400" dirty="0" smtClean="0"/>
              <a:t> </a:t>
            </a:r>
            <a:r>
              <a:rPr lang="hr-HR" sz="1400" dirty="0" err="1" smtClean="0"/>
              <a:t>player</a:t>
            </a:r>
            <a:endParaRPr lang="hr-HR" sz="1400" dirty="0"/>
          </a:p>
        </p:txBody>
      </p:sp>
      <p:sp>
        <p:nvSpPr>
          <p:cNvPr id="46" name="Rectangle 45"/>
          <p:cNvSpPr/>
          <p:nvPr/>
        </p:nvSpPr>
        <p:spPr>
          <a:xfrm>
            <a:off x="552606" y="1644267"/>
            <a:ext cx="2627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Business </a:t>
            </a:r>
            <a:r>
              <a:rPr lang="hr-HR" sz="1400" dirty="0" err="1" smtClean="0"/>
              <a:t>Composer</a:t>
            </a:r>
            <a:r>
              <a:rPr lang="hr-HR" sz="1400" dirty="0" smtClean="0"/>
              <a:t>/BPM Studio</a:t>
            </a:r>
            <a:endParaRPr lang="hr-HR" sz="1400" dirty="0"/>
          </a:p>
        </p:txBody>
      </p:sp>
      <p:pic>
        <p:nvPicPr>
          <p:cNvPr id="47" name="Picture 46" descr="20hroug-crveni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3894" y="-9053"/>
            <a:ext cx="1512000" cy="3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3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282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/>
              <a:t>6. </a:t>
            </a:r>
            <a:r>
              <a:rPr lang="hr-HR" dirty="0" smtClean="0"/>
              <a:t>Zaključak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7886700" cy="4530726"/>
          </a:xfrm>
        </p:spPr>
        <p:txBody>
          <a:bodyPr>
            <a:normAutofit fontScale="92500"/>
          </a:bodyPr>
          <a:lstStyle/>
          <a:p>
            <a:r>
              <a:rPr lang="hr-HR" dirty="0"/>
              <a:t>„Od modela do procesa” - 1. u regiji SEE</a:t>
            </a:r>
          </a:p>
          <a:p>
            <a:r>
              <a:rPr lang="hr-HR" dirty="0"/>
              <a:t>Uspostavljen BPG - Okvir za upravljanje poslovnim procesima</a:t>
            </a:r>
          </a:p>
          <a:p>
            <a:pPr lvl="1"/>
            <a:r>
              <a:rPr lang="hr-HR" dirty="0"/>
              <a:t>Metodologija, pravila i politika</a:t>
            </a:r>
          </a:p>
          <a:p>
            <a:pPr lvl="1"/>
            <a:r>
              <a:rPr lang="hr-HR" dirty="0"/>
              <a:t>Uspostavljen BPM centar izvrsnosti</a:t>
            </a:r>
          </a:p>
          <a:p>
            <a:r>
              <a:rPr lang="hr-HR" dirty="0"/>
              <a:t>Uspostavljen BPM</a:t>
            </a:r>
          </a:p>
          <a:p>
            <a:pPr lvl="1"/>
            <a:r>
              <a:rPr lang="hr-HR" dirty="0"/>
              <a:t>Uspostavljeni horizontalnih „</a:t>
            </a:r>
            <a:r>
              <a:rPr lang="hr-HR" dirty="0" err="1"/>
              <a:t>End</a:t>
            </a:r>
            <a:r>
              <a:rPr lang="hr-HR" dirty="0"/>
              <a:t>-to-</a:t>
            </a:r>
            <a:r>
              <a:rPr lang="hr-HR" dirty="0" err="1"/>
              <a:t>End</a:t>
            </a:r>
            <a:r>
              <a:rPr lang="hr-HR" dirty="0"/>
              <a:t>“ procesi, uloge i odgovornosti</a:t>
            </a:r>
          </a:p>
          <a:p>
            <a:pPr lvl="1"/>
            <a:r>
              <a:rPr lang="hr-HR" dirty="0"/>
              <a:t>Identificirane i definirane odgovornosti vlasnika poslovnog procesa</a:t>
            </a:r>
          </a:p>
          <a:p>
            <a:pPr lvl="1"/>
            <a:r>
              <a:rPr lang="hr-HR" dirty="0"/>
              <a:t>Izgradnja repozitorija procesne arhitekture AS-IS</a:t>
            </a:r>
          </a:p>
          <a:p>
            <a:pPr lvl="1"/>
            <a:r>
              <a:rPr lang="hr-HR" dirty="0"/>
              <a:t>Analiza AS-IS procesa i dizajn prijedloga mogućih unaprjeđenja (TO-BE)</a:t>
            </a:r>
          </a:p>
          <a:p>
            <a:pPr lvl="1"/>
            <a:r>
              <a:rPr lang="hr-HR" dirty="0"/>
              <a:t>Implementacija TO-BE modela</a:t>
            </a:r>
          </a:p>
          <a:p>
            <a:pPr lvl="1"/>
            <a:r>
              <a:rPr lang="hr-HR" dirty="0"/>
              <a:t>Prijenos znanja i iskustava o BPM-u na veći broj zaposlenika  = upravljanje poslovnim procesa provodilo </a:t>
            </a:r>
            <a:r>
              <a:rPr lang="hr-HR" dirty="0" smtClean="0"/>
              <a:t>kontinuirano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5" descr="20hroug-crve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857" y="3794351"/>
            <a:ext cx="3115732" cy="257016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600" b="1" dirty="0"/>
              <a:t>InfoDom d.o.o.</a:t>
            </a:r>
          </a:p>
          <a:p>
            <a:pPr algn="r">
              <a:lnSpc>
                <a:spcPct val="100000"/>
              </a:lnSpc>
            </a:pPr>
            <a:r>
              <a:rPr lang="hr-HR" sz="1600" b="1" dirty="0"/>
              <a:t>Andrije Žaje 61/1</a:t>
            </a:r>
          </a:p>
          <a:p>
            <a:pPr algn="r">
              <a:lnSpc>
                <a:spcPct val="100000"/>
              </a:lnSpc>
            </a:pPr>
            <a:r>
              <a:rPr lang="hr-HR" sz="1600" b="1" dirty="0"/>
              <a:t>10 000 Zagreb</a:t>
            </a:r>
          </a:p>
          <a:p>
            <a:pPr algn="r"/>
            <a:endParaRPr lang="hr-HR" sz="1600" dirty="0"/>
          </a:p>
          <a:p>
            <a:pPr algn="r"/>
            <a:r>
              <a:rPr lang="hr-HR" sz="1600" b="1" dirty="0"/>
              <a:t>Tel: +385 1 3040 588</a:t>
            </a:r>
          </a:p>
          <a:p>
            <a:pPr algn="r"/>
            <a:r>
              <a:rPr lang="hr-HR" sz="1600" b="1" dirty="0"/>
              <a:t>Fax: +385 1 3040 593</a:t>
            </a:r>
          </a:p>
          <a:p>
            <a:pPr algn="r"/>
            <a:r>
              <a:rPr lang="hr-HR" sz="1600" b="1" dirty="0"/>
              <a:t>e</a:t>
            </a:r>
            <a:r>
              <a:rPr lang="hr-HR" sz="1600" b="1" dirty="0" smtClean="0"/>
              <a:t>-mail</a:t>
            </a:r>
            <a:r>
              <a:rPr lang="hr-HR" sz="1600" b="1" dirty="0"/>
              <a:t>: infodom@infodom.hr</a:t>
            </a:r>
          </a:p>
          <a:p>
            <a:pPr algn="r"/>
            <a:endParaRPr lang="hr-HR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3340" y="6364513"/>
            <a:ext cx="6605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x-non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Business Excellence through Knowledge and Experience</a:t>
            </a:r>
            <a:endParaRPr lang="hr-HR" altLang="x-none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340" y="447926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Anita Lovrić</a:t>
            </a:r>
          </a:p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  <a:hlinkClick r:id="rId2"/>
              </a:rPr>
              <a:t>Anita.lovric@infodom.hr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Mario Vidaček</a:t>
            </a:r>
          </a:p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  <a:hlinkClick r:id="rId3"/>
              </a:rPr>
              <a:t>Mario.vidacek@infodom.hr</a:t>
            </a: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20hroug-crve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740" y="51708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Sadržaj</a:t>
            </a:r>
            <a:endParaRPr lang="hr-HR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7886700" cy="45307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/>
              <a:t>Uvod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Ciljevi projekta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Uspostava Business </a:t>
            </a:r>
            <a:r>
              <a:rPr lang="hr-HR" sz="3200" dirty="0" err="1"/>
              <a:t>Process</a:t>
            </a:r>
            <a:r>
              <a:rPr lang="hr-HR" sz="3200" dirty="0"/>
              <a:t> </a:t>
            </a:r>
            <a:r>
              <a:rPr lang="hr-HR" sz="3200" dirty="0" err="1"/>
              <a:t>Governance</a:t>
            </a:r>
            <a:r>
              <a:rPr lang="hr-HR" sz="3200" dirty="0"/>
              <a:t>-a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Uspostava Business </a:t>
            </a:r>
            <a:r>
              <a:rPr lang="hr-HR" sz="3200" dirty="0" err="1"/>
              <a:t>Process</a:t>
            </a:r>
            <a:r>
              <a:rPr lang="hr-HR" sz="3200" dirty="0"/>
              <a:t> Management-a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Implementacija TO-BE procesa pomoću Oracle BPM Suite-a 12c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Zaključak</a:t>
            </a:r>
            <a:endParaRPr lang="hr-H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2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5" descr="20hroug-crve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10" y="87920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06"/>
            <a:ext cx="8332470" cy="1235869"/>
          </a:xfrm>
        </p:spPr>
        <p:txBody>
          <a:bodyPr>
            <a:normAutofit/>
          </a:bodyPr>
          <a:lstStyle/>
          <a:p>
            <a:r>
              <a:rPr lang="hr-HR" sz="4000" dirty="0"/>
              <a:t>1. </a:t>
            </a:r>
            <a:r>
              <a:rPr lang="hr-HR" sz="4000" dirty="0" smtClean="0"/>
              <a:t>Uvod</a:t>
            </a:r>
            <a:endParaRPr lang="hr-H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210" y="1255775"/>
            <a:ext cx="6561582" cy="4921187"/>
          </a:xfrm>
          <a:prstGeom prst="rect">
            <a:avLst/>
          </a:prstGeom>
        </p:spPr>
      </p:pic>
      <p:pic>
        <p:nvPicPr>
          <p:cNvPr id="6" name="Picture 5" descr="20hroug-crve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210" y="87920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0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sz="4000" dirty="0"/>
              <a:t>2. Ciljevi </a:t>
            </a:r>
            <a:r>
              <a:rPr lang="hr-HR" sz="4000" dirty="0" smtClean="0"/>
              <a:t>projekta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51"/>
            <a:ext cx="7886700" cy="45307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Podizanje efikasnosti poslovnih procesa i kvalitete poslovanja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Usklađivanje sa obavezujućim propisima, normama i standardima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Postepeno i sistematsko uvođenje organizacijskih promjena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Osposobljavanje poslovnih korisnika da samostalno upravljaju svojim poslovnim procesima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Uspostava i operacionalizacija Business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Governance</a:t>
            </a:r>
            <a:r>
              <a:rPr lang="hr-HR" dirty="0"/>
              <a:t>-a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Uspostava Business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Modelinga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Identifikacija i analiza AS-IS poslovnih procesa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Dizajn preporuka za unaprjeđenje i TO-BE poslovnih procesa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Implementacija platforme za BPM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Digitalizacija 4 poslovna </a:t>
            </a:r>
            <a:r>
              <a:rPr lang="hr-HR" dirty="0" smtClean="0"/>
              <a:t>procesa – „Od modela do izvršenja”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5" descr="20hroug-crve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10" y="87920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54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/>
              <a:t>3. Uspostava Business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Governance</a:t>
            </a:r>
            <a:r>
              <a:rPr lang="hr-HR" dirty="0"/>
              <a:t> (1/2</a:t>
            </a:r>
            <a:r>
              <a:rPr lang="hr-HR" dirty="0" smtClean="0"/>
              <a:t>)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1133877"/>
            <a:ext cx="7886700" cy="5056414"/>
          </a:xfrm>
        </p:spPr>
        <p:txBody>
          <a:bodyPr>
            <a:normAutofit/>
          </a:bodyPr>
          <a:lstStyle/>
          <a:p>
            <a:r>
              <a:rPr lang="hr-HR" sz="2800" dirty="0"/>
              <a:t>Što je </a:t>
            </a:r>
            <a:r>
              <a:rPr lang="hr-HR" sz="2800" dirty="0" err="1"/>
              <a:t>Governance</a:t>
            </a:r>
            <a:r>
              <a:rPr lang="hr-HR" sz="2800" dirty="0"/>
              <a:t>?</a:t>
            </a:r>
          </a:p>
          <a:p>
            <a:r>
              <a:rPr lang="hr-HR" sz="2800" dirty="0"/>
              <a:t>Business </a:t>
            </a:r>
            <a:r>
              <a:rPr lang="hr-HR" sz="2800" dirty="0" err="1"/>
              <a:t>Process</a:t>
            </a:r>
            <a:r>
              <a:rPr lang="hr-HR" sz="2800" dirty="0"/>
              <a:t> </a:t>
            </a:r>
            <a:r>
              <a:rPr lang="hr-HR" sz="2800" dirty="0" err="1"/>
              <a:t>Governance</a:t>
            </a:r>
            <a:endParaRPr lang="hr-HR" sz="2800" dirty="0"/>
          </a:p>
          <a:p>
            <a:pPr marL="742950" lvl="2" indent="-342900"/>
            <a:r>
              <a:rPr lang="hr-HR" sz="2400" dirty="0"/>
              <a:t>Definiranje, donošenje i provedba smjernica, pravila, politika koje pokreću odgovornosti i aktivnosti tijekom cjelokupnog životnog ciklusa poslovnih </a:t>
            </a:r>
            <a:r>
              <a:rPr lang="hr-HR" sz="2400" dirty="0" smtClean="0"/>
              <a:t>procesa</a:t>
            </a:r>
            <a:endParaRPr lang="hr-HR" dirty="0"/>
          </a:p>
          <a:p>
            <a:pPr marL="342900" lvl="1" indent="-342900">
              <a:buFont typeface="Arial" charset="0"/>
              <a:buChar char="•"/>
            </a:pPr>
            <a:r>
              <a:rPr lang="hr-HR" sz="2800" dirty="0"/>
              <a:t>Radni okvir za Business </a:t>
            </a:r>
            <a:r>
              <a:rPr lang="hr-HR" sz="2800" dirty="0" err="1"/>
              <a:t>Process</a:t>
            </a:r>
            <a:r>
              <a:rPr lang="hr-HR" sz="2800" dirty="0"/>
              <a:t> </a:t>
            </a:r>
            <a:r>
              <a:rPr lang="hr-HR" sz="2800" dirty="0" err="1"/>
              <a:t>Governance</a:t>
            </a:r>
            <a:endParaRPr lang="hr-HR" sz="2800" dirty="0"/>
          </a:p>
          <a:p>
            <a:pPr marL="742950" lvl="2" indent="-342900"/>
            <a:r>
              <a:rPr lang="hr-HR" sz="2400" dirty="0"/>
              <a:t>Model za BPG</a:t>
            </a:r>
          </a:p>
          <a:p>
            <a:pPr marL="742950" lvl="2" indent="-342900"/>
            <a:r>
              <a:rPr lang="hr-HR" sz="2400" dirty="0"/>
              <a:t>Uloge i odgovornosti</a:t>
            </a:r>
          </a:p>
          <a:p>
            <a:pPr marL="742950" lvl="2" indent="-342900"/>
            <a:r>
              <a:rPr lang="hr-HR" sz="2400" dirty="0"/>
              <a:t>Mehanizmi </a:t>
            </a:r>
            <a:r>
              <a:rPr lang="hr-HR" sz="2400" dirty="0" smtClean="0"/>
              <a:t>implementacije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6" descr="http://businessoverbroadway.com/wp-content/uploads/2011/01/cfp_model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587" y="4200334"/>
            <a:ext cx="4003538" cy="26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hroug-crve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210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4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3. Uspostava Business </a:t>
            </a:r>
            <a:r>
              <a:rPr lang="hr-HR" dirty="0" err="1">
                <a:latin typeface="Calibri" panose="020F0502020204030204" pitchFamily="34" charset="0"/>
              </a:rPr>
              <a:t>Process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</a:rPr>
              <a:t>Governance</a:t>
            </a:r>
            <a:r>
              <a:rPr lang="hr-HR" dirty="0">
                <a:latin typeface="Calibri" panose="020F0502020204030204" pitchFamily="34" charset="0"/>
              </a:rPr>
              <a:t> (2/2)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968"/>
            <a:ext cx="8515350" cy="5435331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/>
              <a:t>Model za BPG</a:t>
            </a:r>
          </a:p>
          <a:p>
            <a:pPr lvl="1"/>
            <a:r>
              <a:rPr lang="hr-HR" sz="2400" dirty="0"/>
              <a:t>Nacrt djelovanja i potrebni procesi koje je potrebno usvojiti da se BPM provodi kontinuirano</a:t>
            </a:r>
          </a:p>
          <a:p>
            <a:pPr lvl="1"/>
            <a:r>
              <a:rPr lang="hr-HR" sz="2400" dirty="0"/>
              <a:t>Uspostava BPM centra izvrsnosti</a:t>
            </a:r>
          </a:p>
          <a:p>
            <a:pPr marL="228600" lvl="1">
              <a:spcBef>
                <a:spcPts val="1000"/>
              </a:spcBef>
            </a:pPr>
            <a:r>
              <a:rPr lang="hr-HR" sz="2800" dirty="0"/>
              <a:t>Mehanizam uspostave i provedbe </a:t>
            </a:r>
          </a:p>
          <a:p>
            <a:pPr lvl="1"/>
            <a:r>
              <a:rPr lang="hr-HR" sz="2400" dirty="0"/>
              <a:t>BPM procesi upravljanja </a:t>
            </a:r>
          </a:p>
          <a:p>
            <a:pPr lvl="1"/>
            <a:r>
              <a:rPr lang="hr-HR" sz="2400" dirty="0"/>
              <a:t>BPM procesi podrške</a:t>
            </a:r>
          </a:p>
          <a:p>
            <a:pPr lvl="1"/>
            <a:r>
              <a:rPr lang="hr-HR" sz="2400" dirty="0"/>
              <a:t>BPM ključni procesi</a:t>
            </a:r>
          </a:p>
          <a:p>
            <a:pPr lvl="1"/>
            <a:r>
              <a:rPr lang="hr-HR" sz="2400" dirty="0"/>
              <a:t>BPM komplementarni procesi</a:t>
            </a:r>
          </a:p>
          <a:p>
            <a:pPr lvl="1"/>
            <a:r>
              <a:rPr lang="hr-HR" sz="2400" dirty="0"/>
              <a:t>BPM tehnologija</a:t>
            </a:r>
          </a:p>
          <a:p>
            <a:pPr marL="228600" lvl="1">
              <a:spcBef>
                <a:spcPts val="1000"/>
              </a:spcBef>
            </a:pPr>
            <a:r>
              <a:rPr lang="hr-HR" sz="2800" dirty="0"/>
              <a:t>Glavne komponente modela</a:t>
            </a:r>
          </a:p>
          <a:p>
            <a:pPr lvl="1"/>
            <a:r>
              <a:rPr lang="hr-HR" sz="2400" dirty="0"/>
              <a:t>BPM edukacija</a:t>
            </a:r>
          </a:p>
          <a:p>
            <a:pPr lvl="1"/>
            <a:r>
              <a:rPr lang="hr-HR" sz="2400" dirty="0"/>
              <a:t>Politika upravljanja poslovnim procesima</a:t>
            </a:r>
          </a:p>
          <a:p>
            <a:pPr lvl="1"/>
            <a:r>
              <a:rPr lang="hr-HR" sz="2400" dirty="0"/>
              <a:t>Metodologija upravljanja poslovnim procesima </a:t>
            </a:r>
          </a:p>
          <a:p>
            <a:pPr lvl="1"/>
            <a:r>
              <a:rPr lang="hr-HR" sz="2400" dirty="0"/>
              <a:t>Konvencije modeliranja</a:t>
            </a:r>
          </a:p>
          <a:p>
            <a:pPr lvl="1"/>
            <a:r>
              <a:rPr lang="hr-HR" sz="2400" dirty="0"/>
              <a:t>Menadžerski podsjetnici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38925"/>
            <a:ext cx="2057400" cy="365125"/>
          </a:xfrm>
        </p:spPr>
        <p:txBody>
          <a:bodyPr/>
          <a:lstStyle/>
          <a:p>
            <a:fld id="{96B289EF-573B-4776-9C89-D5F3D5B02E12}" type="slidenum">
              <a:rPr lang="hr-HR" smtClean="0"/>
              <a:pPr/>
              <a:t>6</a:t>
            </a:fld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1"/>
            <a:ext cx="748937" cy="22275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66340187"/>
              </p:ext>
            </p:extLst>
          </p:nvPr>
        </p:nvGraphicFramePr>
        <p:xfrm>
          <a:off x="5580111" y="3460241"/>
          <a:ext cx="356388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20hroug-crven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210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9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3. Konvencije </a:t>
            </a:r>
            <a:r>
              <a:rPr lang="hr-HR" dirty="0"/>
              <a:t>modeliranja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19" y="1118397"/>
            <a:ext cx="8857427" cy="5237954"/>
          </a:xfrm>
        </p:spPr>
        <p:txBody>
          <a:bodyPr>
            <a:normAutofit fontScale="92500"/>
          </a:bodyPr>
          <a:lstStyle/>
          <a:p>
            <a:r>
              <a:rPr lang="bs-Latn-BA" sz="2800" dirty="0"/>
              <a:t>Modeliranje i implementacija modela poslovnih procesa je iterativan i međuzavisan proces – konvencije definiraju pravila/dobre prakse </a:t>
            </a:r>
          </a:p>
          <a:p>
            <a:r>
              <a:rPr lang="hr-HR" sz="2800" b="1" dirty="0">
                <a:latin typeface="Calibri" panose="020F0502020204030204" pitchFamily="34" charset="0"/>
              </a:rPr>
              <a:t>Konvencije za modeliranje </a:t>
            </a:r>
            <a:r>
              <a:rPr lang="bs-Latn-BA" sz="2800" b="1" dirty="0">
                <a:latin typeface="Calibri" panose="020F0502020204030204" pitchFamily="34" charset="0"/>
              </a:rPr>
              <a:t>osiguravaju</a:t>
            </a:r>
            <a:r>
              <a:rPr lang="bs-Latn-BA" sz="2800" dirty="0"/>
              <a:t>:</a:t>
            </a:r>
            <a:endParaRPr lang="hr-HR" sz="2800" b="1" dirty="0">
              <a:latin typeface="Calibri" panose="020F0502020204030204" pitchFamily="34" charset="0"/>
            </a:endParaRPr>
          </a:p>
          <a:p>
            <a:pPr lvl="1"/>
            <a:r>
              <a:rPr lang="bs-Latn-BA" sz="2400" dirty="0"/>
              <a:t>Standardiziranost</a:t>
            </a:r>
          </a:p>
          <a:p>
            <a:pPr lvl="1"/>
            <a:r>
              <a:rPr lang="bs-Latn-BA" sz="2400" dirty="0"/>
              <a:t>Kvalitetu modela</a:t>
            </a:r>
          </a:p>
          <a:p>
            <a:pPr lvl="1"/>
            <a:r>
              <a:rPr lang="bs-Latn-BA" sz="2400" dirty="0"/>
              <a:t>Konzistentnost objekata u repozitoriju poslovnih procesa</a:t>
            </a:r>
          </a:p>
          <a:p>
            <a:pPr marL="342900" lvl="1" indent="-342900"/>
            <a:r>
              <a:rPr lang="bs-Latn-BA" sz="2800" b="1" dirty="0">
                <a:latin typeface="Calibri" panose="020F0502020204030204" pitchFamily="34" charset="0"/>
              </a:rPr>
              <a:t>Konvencije</a:t>
            </a:r>
            <a:r>
              <a:rPr lang="bs-Latn-BA" b="1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bs-Latn-BA" sz="2400" dirty="0"/>
              <a:t>Konvencije za rad s repozitorijem poslovnih procesa Oracle BPM Suite:</a:t>
            </a:r>
          </a:p>
          <a:p>
            <a:pPr lvl="2"/>
            <a:r>
              <a:rPr lang="bs-Latn-BA" sz="2000" dirty="0"/>
              <a:t>Konvencije za konfiguraciju i administriranje baze</a:t>
            </a:r>
          </a:p>
          <a:p>
            <a:pPr lvl="2"/>
            <a:r>
              <a:rPr lang="bs-Latn-BA" sz="2000" dirty="0"/>
              <a:t>Dodjeljivanje uloga</a:t>
            </a:r>
          </a:p>
          <a:p>
            <a:pPr lvl="1"/>
            <a:r>
              <a:rPr lang="bs-Latn-BA" sz="2400" dirty="0"/>
              <a:t>Konvencije za modeliranje poslovnih procesa </a:t>
            </a:r>
          </a:p>
          <a:p>
            <a:pPr lvl="2"/>
            <a:r>
              <a:rPr lang="bs-Latn-BA" dirty="0"/>
              <a:t>Pravila za imenovanje objekata</a:t>
            </a:r>
          </a:p>
          <a:p>
            <a:pPr lvl="2"/>
            <a:r>
              <a:rPr lang="bs-Latn-BA" dirty="0"/>
              <a:t>Konvencije modeliranja - tipovi modela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7</a:t>
            </a:fld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5" descr="20hroug-crve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10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1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2470" cy="1235869"/>
          </a:xfrm>
        </p:spPr>
        <p:txBody>
          <a:bodyPr>
            <a:normAutofit/>
          </a:bodyPr>
          <a:lstStyle/>
          <a:p>
            <a:r>
              <a:rPr lang="hr-HR" dirty="0" smtClean="0"/>
              <a:t>4</a:t>
            </a:r>
            <a:r>
              <a:rPr lang="hr-HR" dirty="0"/>
              <a:t>. Uspostava Business </a:t>
            </a:r>
            <a:r>
              <a:rPr lang="hr-HR" dirty="0" err="1"/>
              <a:t>Process</a:t>
            </a:r>
            <a:r>
              <a:rPr lang="hr-HR" dirty="0"/>
              <a:t> Managementa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23" y="1072282"/>
            <a:ext cx="5603145" cy="542644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altLang="sr-Latn-R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Metodologija za upravljanje poslovnim procesima</a:t>
            </a:r>
            <a:endParaRPr lang="hr-HR" sz="2000" b="1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r-HR" sz="2000" kern="0" dirty="0"/>
              <a:t>Podržava sve faze životnog ciklusa upravljanja poslovnim procesima: </a:t>
            </a:r>
          </a:p>
          <a:p>
            <a:pPr lvl="1">
              <a:defRPr/>
            </a:pPr>
            <a:r>
              <a:rPr lang="hr-HR" altLang="sr-Latn-RS" sz="2100" b="1" kern="0" dirty="0"/>
              <a:t>Strategija poslovnih procesa</a:t>
            </a:r>
          </a:p>
          <a:p>
            <a:pPr lvl="1">
              <a:defRPr/>
            </a:pPr>
            <a:r>
              <a:rPr lang="hr-HR" altLang="sr-Latn-RS" sz="2100" b="1" kern="0" dirty="0"/>
              <a:t>Identifikacija poslovnih procesa</a:t>
            </a:r>
          </a:p>
          <a:p>
            <a:pPr lvl="1">
              <a:defRPr/>
            </a:pPr>
            <a:r>
              <a:rPr lang="hr-HR" altLang="sr-Latn-RS" sz="2100" b="1" kern="0" dirty="0"/>
              <a:t>Modeliranje poslovnih procesa</a:t>
            </a:r>
          </a:p>
          <a:p>
            <a:pPr lvl="1">
              <a:defRPr/>
            </a:pPr>
            <a:r>
              <a:rPr lang="hr-HR" altLang="sr-Latn-RS" sz="2100" b="1" kern="0" dirty="0"/>
              <a:t>Analiza procesa</a:t>
            </a:r>
          </a:p>
          <a:p>
            <a:pPr lvl="1">
              <a:defRPr/>
            </a:pPr>
            <a:r>
              <a:rPr lang="hr-HR" altLang="sr-Latn-RS" sz="2100" b="1" kern="0" dirty="0"/>
              <a:t>Implementacija poslovnih procesa</a:t>
            </a:r>
          </a:p>
          <a:p>
            <a:pPr lvl="1">
              <a:defRPr/>
            </a:pPr>
            <a:r>
              <a:rPr lang="hr-HR" altLang="sr-Latn-RS" sz="2100" b="1" kern="0" dirty="0"/>
              <a:t>Mjerenje poslovnih procesa</a:t>
            </a:r>
          </a:p>
          <a:p>
            <a:pPr>
              <a:defRPr/>
            </a:pPr>
            <a:r>
              <a:rPr lang="hr-HR" sz="2000" kern="0" dirty="0"/>
              <a:t>Osigurava konzistentni pristup i procesno-orijentiran pogled</a:t>
            </a:r>
          </a:p>
          <a:p>
            <a:pPr>
              <a:defRPr/>
            </a:pPr>
            <a:r>
              <a:rPr lang="hr-HR" sz="2000" kern="0" dirty="0"/>
              <a:t>Osigurava da su potrebne informacije centralno dokumentirane i adekvatno strukturirane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240" y="1628800"/>
            <a:ext cx="3815100" cy="3815100"/>
          </a:xfrm>
          <a:prstGeom prst="rect">
            <a:avLst/>
          </a:prstGeom>
        </p:spPr>
      </p:pic>
      <p:pic>
        <p:nvPicPr>
          <p:cNvPr id="7" name="Picture 6" descr="20hroug-crve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210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282"/>
            <a:ext cx="8332470" cy="1235869"/>
          </a:xfrm>
        </p:spPr>
        <p:txBody>
          <a:bodyPr>
            <a:normAutofit/>
          </a:bodyPr>
          <a:lstStyle/>
          <a:p>
            <a:endParaRPr lang="hr-HR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89EF-573B-4776-9C89-D5F3D5B02E12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09" y="6498725"/>
            <a:ext cx="748937" cy="2227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987" t="16800" r="20621" b="105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20hroug-crve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210" y="42655"/>
            <a:ext cx="1803175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8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6D4B6BCD54E45A74417DA24D8AC2B" ma:contentTypeVersion="2" ma:contentTypeDescription="Create a new document." ma:contentTypeScope="" ma:versionID="a94877153b235c02454d515d2503082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e6a6084ce9d819c3120a1fa97d685c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Model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D93DF2-2EEE-463E-B872-CF3AD4C7A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9DA9A-757B-4EC7-84B5-44AE7ECCE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FFF4585-5113-42D4-BE38-9F3793F9B071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4791</TotalTime>
  <Words>1422</Words>
  <Application>Microsoft Office PowerPoint</Application>
  <PresentationFormat>On-screen Show (4:3)</PresentationFormat>
  <Paragraphs>253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Sadržaj</vt:lpstr>
      <vt:lpstr>1. Uvod</vt:lpstr>
      <vt:lpstr>2. Ciljevi projekta</vt:lpstr>
      <vt:lpstr>3. Uspostava Business Process Governance (1/2)</vt:lpstr>
      <vt:lpstr>3. Uspostava Business Process Governance (2/2)</vt:lpstr>
      <vt:lpstr>3. Konvencije modeliranja</vt:lpstr>
      <vt:lpstr>4. Uspostava Business Process Managementa</vt:lpstr>
      <vt:lpstr>Slide 9</vt:lpstr>
      <vt:lpstr>4. Identifikacija, modeliranje i analiza poslovnih procesa</vt:lpstr>
      <vt:lpstr>5. Implementacija poslovnih procesa - podfaze</vt:lpstr>
      <vt:lpstr>5. Komponente Oracle BPM Suite</vt:lpstr>
      <vt:lpstr>5. Business Process Composer</vt:lpstr>
      <vt:lpstr>5. Simulacija koja rezultira optimizacijom</vt:lpstr>
      <vt:lpstr>5. „Rapid application development”</vt:lpstr>
      <vt:lpstr>5. Jedinstvena radna površina</vt:lpstr>
      <vt:lpstr>5. Implementacija pomoću Oracle BPM Suite-a 12c</vt:lpstr>
      <vt:lpstr>6. Zaključak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Vidaček</dc:creator>
  <cp:lastModifiedBy>DEL</cp:lastModifiedBy>
  <cp:revision>158</cp:revision>
  <dcterms:created xsi:type="dcterms:W3CDTF">2015-02-09T13:56:45Z</dcterms:created>
  <dcterms:modified xsi:type="dcterms:W3CDTF">2015-10-19T10:13:25Z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0x0101000386D4B6BCD54E45A74417DA24D8AC2B</vt:lpwstr>
  </property>
</Properties>
</file>